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notesSlide89.xml" ContentType="application/vnd.openxmlformats-officedocument.presentationml.notesSlide+xml"/>
  <Override PartName="/ppt/notesSlides/notesSlide88.xml" ContentType="application/vnd.openxmlformats-officedocument.presentationml.notesSlide+xml"/>
  <Override PartName="/ppt/notesSlides/notesSlide87.xml" ContentType="application/vnd.openxmlformats-officedocument.presentationml.notesSlide+xml"/>
  <Override PartName="/ppt/notesSlides/notesSlide7.xml" ContentType="application/vnd.openxmlformats-officedocument.presentationml.notesSlide+xml"/>
  <Override PartName="/ppt/notesSlides/notesSlide26.xml" ContentType="application/vnd.openxmlformats-officedocument.presentationml.notesSlide+xml"/>
  <Override PartName="/ppt/notesSlides/notesSlide86.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23.xml" ContentType="application/vnd.openxmlformats-officedocument.presentationml.notesSlide+xml"/>
  <Override PartName="/ppt/notesSlides/notesSlide94.xml" ContentType="application/vnd.openxmlformats-officedocument.presentationml.notesSlide+xml"/>
  <Override PartName="/ppt/notesSlides/notesSlide48.xml" ContentType="application/vnd.openxmlformats-officedocument.presentationml.notesSlide+xml"/>
  <Override PartName="/ppt/notesSlides/notesSlide3.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91.xml" ContentType="application/vnd.openxmlformats-officedocument.presentationml.notesSlide+xml"/>
  <Override PartName="/ppt/notesSlides/notesSlide45.xml" ContentType="application/vnd.openxmlformats-officedocument.presentationml.notesSlide+xml"/>
  <Override PartName="/ppt/notesSlides/notesSlide2.xml" ContentType="application/vnd.openxmlformats-officedocument.presentationml.notesSlide+xml"/>
  <Override PartName="/ppt/notesSlides/notesSlide21.xml" ContentType="application/vnd.openxmlformats-officedocument.presentationml.notesSlide+xml"/>
  <Override PartName="/ppt/notesSlides/notesSlide92.xml" ContentType="application/vnd.openxmlformats-officedocument.presentationml.notesSlide+xml"/>
  <Override PartName="/ppt/notesSlides/notesSlide46.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8.xml" ContentType="application/vnd.openxmlformats-officedocument.presentationml.notesSlide+xml"/>
  <Override PartName="/ppt/notesSlides/notesSlide63.xml" ContentType="application/vnd.openxmlformats-officedocument.presentationml.notesSlide+xml"/>
  <Override PartName="/ppt/notesSlides/notesSlide40.xml" ContentType="application/vnd.openxmlformats-officedocument.presentationml.notesSlide+xml"/>
  <Override PartName="/ppt/notesSlides/notesSlide85.xml" ContentType="application/vnd.openxmlformats-officedocument.presentationml.notesSlide+xml"/>
  <Override PartName="/ppt/notesSlides/notesSlide39.xml" ContentType="application/vnd.openxmlformats-officedocument.presentationml.notesSlide+xml"/>
  <Override PartName="/ppt/notesSlides/notesSlide60.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27.xml" ContentType="application/vnd.openxmlformats-officedocument.presentationml.notesSlide+xml"/>
  <Override PartName="/ppt/notesSlides/notesSlide73.xml" ContentType="application/vnd.openxmlformats-officedocument.presentationml.notesSlide+xml"/>
  <Override PartName="/ppt/notesSlides/notesSlide37.xml" ContentType="application/vnd.openxmlformats-officedocument.presentationml.notesSlide+xml"/>
  <Override PartName="/ppt/notesSlides/notesSlide12.xml" ContentType="application/vnd.openxmlformats-officedocument.presentationml.notesSlide+xml"/>
  <Override PartName="/ppt/notesSlides/notesSlide82.xml" ContentType="application/vnd.openxmlformats-officedocument.presentationml.notesSlide+xml"/>
  <Override PartName="/ppt/notesSlides/notesSlide36.xml" ContentType="application/vnd.openxmlformats-officedocument.presentationml.notesSlide+xml"/>
  <Override PartName="/ppt/notesSlides/notesSlide11.xml" ContentType="application/vnd.openxmlformats-officedocument.presentationml.notesSlide+xml"/>
  <Override PartName="/ppt/notesSlides/notesSlide25.xml" ContentType="application/vnd.openxmlformats-officedocument.presentationml.notesSlide+xml"/>
  <Override PartName="/ppt/notesSlides/notesSlide71.xml" ContentType="application/vnd.openxmlformats-officedocument.presentationml.notesSlide+xml"/>
  <Override PartName="/ppt/notesSlides/notesSlide81.xml" ContentType="application/vnd.openxmlformats-officedocument.presentationml.notesSlide+xml"/>
  <Override PartName="/ppt/notesSlides/notesSlide35.xml" ContentType="application/vnd.openxmlformats-officedocument.presentationml.notesSlide+xml"/>
  <Override PartName="/ppt/notesSlides/notesSlide10.xml" ContentType="application/vnd.openxmlformats-officedocument.presentationml.notesSlide+xml"/>
  <Override PartName="/ppt/notesSlides/notesSlide80.xml" ContentType="application/vnd.openxmlformats-officedocument.presentationml.notesSlide+xml"/>
  <Override PartName="/ppt/notesSlides/notesSlide34.xml" ContentType="application/vnd.openxmlformats-officedocument.presentationml.notesSlide+xml"/>
  <Override PartName="/ppt/notesSlides/notesSlide59.xml" ContentType="application/vnd.openxmlformats-officedocument.presentationml.notesSlide+xml"/>
  <Override PartName="/ppt/notesSlides/notesSlide33.xml" ContentType="application/vnd.openxmlformats-officedocument.presentationml.notesSlide+xml"/>
  <Override PartName="/ppt/notesSlides/notesSlide58.xml" ContentType="application/vnd.openxmlformats-officedocument.presentationml.notesSlide+xml"/>
  <Override PartName="/ppt/notesSlides/notesSlide31.xml" ContentType="application/vnd.openxmlformats-officedocument.presentationml.notesSlide+xml"/>
  <Override PartName="/ppt/notesSlides/notesSlide56.xml" ContentType="application/vnd.openxmlformats-officedocument.presentationml.notesSlide+xml"/>
  <Override PartName="/ppt/notesSlides/notesSlide30.xml" ContentType="application/vnd.openxmlformats-officedocument.presentationml.notesSlide+xml"/>
  <Override PartName="/ppt/notesSlides/notesSlide55.xml" ContentType="application/vnd.openxmlformats-officedocument.presentationml.notesSlide+xml"/>
  <Override PartName="/ppt/notesSlides/notesSlide70.xml" ContentType="application/vnd.openxmlformats-officedocument.presentationml.notesSlide+xml"/>
  <Override PartName="/ppt/notesSlides/notesSlide24.xml" ContentType="application/vnd.openxmlformats-officedocument.presentationml.notesSlide+xml"/>
  <Override PartName="/ppt/notesSlides/notesSlide95.xml" ContentType="application/vnd.openxmlformats-officedocument.presentationml.notesSlide+xml"/>
  <Override PartName="/ppt/notesSlides/notesSlide49.xml" ContentType="application/vnd.openxmlformats-officedocument.presentationml.notesSlide+xml"/>
  <Override PartName="/ppt/notesSlides/notesSlide38.xml" ContentType="application/vnd.openxmlformats-officedocument.presentationml.notesSlide+xml"/>
  <Override PartName="/ppt/notesSlides/notesSlide84.xml" ContentType="application/vnd.openxmlformats-officedocument.presentationml.notesSlide+xml"/>
  <Override PartName="/ppt/notesSlides/notesSlide19.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62.xml" ContentType="application/vnd.openxmlformats-officedocument.presentationml.notesSlide+xml"/>
  <Override PartName="/ppt/notesSlides/notesSlide16.xml" ContentType="application/vnd.openxmlformats-officedocument.presentationml.notesSlide+xml"/>
  <Override PartName="/ppt/notesSlides/notesSlide76.xml" ContentType="application/vnd.openxmlformats-officedocument.presentationml.notesSlide+xml"/>
  <Override PartName="/ppt/notesSlides/notesSlide61.xml" ContentType="application/vnd.openxmlformats-officedocument.presentationml.notesSlide+xml"/>
  <Override PartName="/ppt/notesSlides/notesSlide15.xml" ContentType="application/vnd.openxmlformats-officedocument.presentationml.notesSlide+xml"/>
  <Override PartName="/ppt/notesSlides/notesSlide75.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notesSlides/notesSlide44.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_rels/notesSlide95.xml.rels" ContentType="application/vnd.openxmlformats-package.relationships+xml"/>
  <Override PartName="/ppt/notesSlides/_rels/notesSlide89.xml.rels" ContentType="application/vnd.openxmlformats-package.relationships+xml"/>
  <Override PartName="/ppt/notesSlides/_rels/notesSlide40.xml.rels" ContentType="application/vnd.openxmlformats-package.relationships+xml"/>
  <Override PartName="/ppt/notesSlides/_rels/notesSlide59.xml.rels" ContentType="application/vnd.openxmlformats-package.relationships+xml"/>
  <Override PartName="/ppt/notesSlides/_rels/notesSlide88.xml.rels" ContentType="application/vnd.openxmlformats-package.relationships+xml"/>
  <Override PartName="/ppt/notesSlides/_rels/notesSlide39.xml.rels" ContentType="application/vnd.openxmlformats-package.relationships+xml"/>
  <Override PartName="/ppt/notesSlides/_rels/notesSlide20.xml.rels" ContentType="application/vnd.openxmlformats-package.relationships+xml"/>
  <Override PartName="/ppt/notesSlides/_rels/notesSlide87.xml.rels" ContentType="application/vnd.openxmlformats-package.relationships+xml"/>
  <Override PartName="/ppt/notesSlides/_rels/notesSlide38.xml.rels" ContentType="application/vnd.openxmlformats-package.relationships+xml"/>
  <Override PartName="/ppt/notesSlides/_rels/notesSlide66.xml.rels" ContentType="application/vnd.openxmlformats-package.relationships+xml"/>
  <Override PartName="/ppt/notesSlides/_rels/notesSlide33.xml.rels" ContentType="application/vnd.openxmlformats-package.relationships+xml"/>
  <Override PartName="/ppt/notesSlides/_rels/notesSlide27.xml.rels" ContentType="application/vnd.openxmlformats-package.relationships+xml"/>
  <Override PartName="/ppt/notesSlides/_rels/notesSlide54.xml.rels" ContentType="application/vnd.openxmlformats-package.relationships+xml"/>
  <Override PartName="/ppt/notesSlides/_rels/notesSlide25.xml.rels" ContentType="application/vnd.openxmlformats-package.relationships+xml"/>
  <Override PartName="/ppt/notesSlides/_rels/notesSlide53.xml.rels" ContentType="application/vnd.openxmlformats-package.relationships+xml"/>
  <Override PartName="/ppt/notesSlides/_rels/notesSlide82.xml.rels" ContentType="application/vnd.openxmlformats-package.relationships+xml"/>
  <Override PartName="/ppt/notesSlides/_rels/notesSlide7.xml.rels" ContentType="application/vnd.openxmlformats-package.relationships+xml"/>
  <Override PartName="/ppt/notesSlides/_rels/notesSlide28.xml.rels" ContentType="application/vnd.openxmlformats-package.relationships+xml"/>
  <Override PartName="/ppt/notesSlides/_rels/notesSlide6.xml.rels" ContentType="application/vnd.openxmlformats-package.relationships+xml"/>
  <Override PartName="/ppt/notesSlides/_rels/notesSlide78.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34.xml.rels" ContentType="application/vnd.openxmlformats-package.relationships+xml"/>
  <Override PartName="/ppt/notesSlides/_rels/notesSlide1.xml.rels" ContentType="application/vnd.openxmlformats-package.relationships+xml"/>
  <Override PartName="/ppt/notesSlides/_rels/notesSlide63.xml.rels" ContentType="application/vnd.openxmlformats-package.relationships+xml"/>
  <Override PartName="/ppt/notesSlides/_rels/notesSlide14.xml.rels" ContentType="application/vnd.openxmlformats-package.relationships+xml"/>
  <Override PartName="/ppt/notesSlides/_rels/notesSlide91.xml.rels" ContentType="application/vnd.openxmlformats-package.relationships+xml"/>
  <Override PartName="/ppt/notesSlides/_rels/notesSlide42.xml.rels" ContentType="application/vnd.openxmlformats-package.relationships+xml"/>
  <Override PartName="/ppt/notesSlides/_rels/notesSlide30.xml.rels" ContentType="application/vnd.openxmlformats-package.relationships+xml"/>
  <Override PartName="/ppt/notesSlides/_rels/notesSlide49.xml.rels" ContentType="application/vnd.openxmlformats-package.relationships+xml"/>
  <Override PartName="/ppt/notesSlides/_rels/notesSlide3.xml.rels" ContentType="application/vnd.openxmlformats-package.relationships+xml"/>
  <Override PartName="/ppt/notesSlides/_rels/notesSlide16.xml.rels" ContentType="application/vnd.openxmlformats-package.relationships+xml"/>
  <Override PartName="/ppt/notesSlides/_rels/notesSlide51.xml.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50.xml.rels" ContentType="application/vnd.openxmlformats-package.relationships+xml"/>
  <Override PartName="/ppt/notesSlides/_rels/notesSlide9.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62.xml.rels" ContentType="application/vnd.openxmlformats-package.relationships+xml"/>
  <Override PartName="/ppt/notesSlides/_rels/notesSlide13.xml.rels" ContentType="application/vnd.openxmlformats-package.relationships+xml"/>
  <Override PartName="/ppt/notesSlides/_rels/notesSlide90.xml.rels" ContentType="application/vnd.openxmlformats-package.relationships+xml"/>
  <Override PartName="/ppt/notesSlides/_rels/notesSlide41.xml.rels" ContentType="application/vnd.openxmlformats-package.relationships+xml"/>
  <Override PartName="/ppt/notesSlides/_rels/notesSlide73.xml.rels" ContentType="application/vnd.openxmlformats-package.relationships+xml"/>
  <Override PartName="/ppt/notesSlides/_rels/notesSlide24.xml.rels" ContentType="application/vnd.openxmlformats-package.relationships+xml"/>
  <Override PartName="/ppt/notesSlides/_rels/notesSlide52.xml.rels" ContentType="application/vnd.openxmlformats-package.relationships+xml"/>
  <Override PartName="/ppt/notesSlides/_rels/notesSlide67.xml.rels" ContentType="application/vnd.openxmlformats-package.relationships+xml"/>
  <Override PartName="/ppt/notesSlides/_rels/notesSlide18.xml.rels" ContentType="application/vnd.openxmlformats-package.relationships+xml"/>
  <Override PartName="/ppt/notesSlides/_rels/notesSlide81.xml.rels" ContentType="application/vnd.openxmlformats-package.relationships+xml"/>
  <Override PartName="/ppt/notesSlides/_rels/notesSlide92.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94.xml.rels" ContentType="application/vnd.openxmlformats-package.relationships+xml"/>
  <Override PartName="/ppt/notesSlides/_rels/notesSlide45.xml.rels" ContentType="application/vnd.openxmlformats-package.relationships+xml"/>
  <Override PartName="/ppt/notesSlides/_rels/notesSlide46.xml.rels" ContentType="application/vnd.openxmlformats-package.relationships+xml"/>
  <Override PartName="/ppt/notesSlides/_rels/notesSlide47.xml.rels" ContentType="application/vnd.openxmlformats-package.relationships+xml"/>
  <Override PartName="/ppt/notesSlides/_rels/notesSlide48.xml.rels" ContentType="application/vnd.openxmlformats-package.relationships+xml"/>
  <Override PartName="/ppt/notesSlides/_rels/notesSlide55.xml.rels" ContentType="application/vnd.openxmlformats-package.relationships+xml"/>
  <Override PartName="/ppt/notesSlides/_rels/notesSlide56.xml.rels" ContentType="application/vnd.openxmlformats-package.relationships+xml"/>
  <Override PartName="/ppt/notesSlides/_rels/notesSlide57.xml.rels" ContentType="application/vnd.openxmlformats-package.relationships+xml"/>
  <Override PartName="/ppt/notesSlides/_rels/notesSlide58.xml.rels" ContentType="application/vnd.openxmlformats-package.relationships+xml"/>
  <Override PartName="/ppt/notesSlides/_rels/notesSlide11.xml.rels" ContentType="application/vnd.openxmlformats-package.relationships+xml"/>
  <Override PartName="/ppt/notesSlides/_rels/notesSlide60.xml.rels" ContentType="application/vnd.openxmlformats-package.relationships+xml"/>
  <Override PartName="/ppt/notesSlides/_rels/notesSlide12.xml.rels" ContentType="application/vnd.openxmlformats-package.relationships+xml"/>
  <Override PartName="/ppt/notesSlides/_rels/notesSlide61.xml.rels" ContentType="application/vnd.openxmlformats-package.relationships+xml"/>
  <Override PartName="/ppt/notesSlides/_rels/notesSlide64.xml.rels" ContentType="application/vnd.openxmlformats-package.relationships+xml"/>
  <Override PartName="/ppt/notesSlides/_rels/notesSlide19.xml.rels" ContentType="application/vnd.openxmlformats-package.relationships+xml"/>
  <Override PartName="/ppt/notesSlides/_rels/notesSlide68.xml.rels" ContentType="application/vnd.openxmlformats-package.relationships+xml"/>
  <Override PartName="/ppt/notesSlides/_rels/notesSlide69.xml.rels" ContentType="application/vnd.openxmlformats-package.relationships+xml"/>
  <Override PartName="/ppt/notesSlides/_rels/notesSlide70.xml.rels" ContentType="application/vnd.openxmlformats-package.relationships+xml"/>
  <Override PartName="/ppt/notesSlides/_rels/notesSlide22.xml.rels" ContentType="application/vnd.openxmlformats-package.relationships+xml"/>
  <Override PartName="/ppt/notesSlides/_rels/notesSlide71.xml.rels" ContentType="application/vnd.openxmlformats-package.relationships+xml"/>
  <Override PartName="/ppt/notesSlides/_rels/notesSlide26.xml.rels" ContentType="application/vnd.openxmlformats-package.relationships+xml"/>
  <Override PartName="/ppt/notesSlides/_rels/notesSlide75.xml.rels" ContentType="application/vnd.openxmlformats-package.relationships+xml"/>
  <Override PartName="/ppt/notesSlides/_rels/notesSlide76.xml.rels" ContentType="application/vnd.openxmlformats-package.relationships+xml"/>
  <Override PartName="/ppt/notesSlides/_rels/notesSlide77.xml.rels" ContentType="application/vnd.openxmlformats-package.relationships+xml"/>
  <Override PartName="/ppt/notesSlides/_rels/notesSlide79.xml.rels" ContentType="application/vnd.openxmlformats-package.relationships+xml"/>
  <Override PartName="/ppt/notesSlides/_rels/notesSlide31.xml.rels" ContentType="application/vnd.openxmlformats-package.relationships+xml"/>
  <Override PartName="/ppt/notesSlides/_rels/notesSlide80.xml.rels" ContentType="application/vnd.openxmlformats-package.relationships+xml"/>
  <Override PartName="/ppt/notesSlides/_rels/notesSlide2.xml.rels" ContentType="application/vnd.openxmlformats-package.relationships+xml"/>
  <Override PartName="/ppt/notesSlides/_rels/notesSlide35.xml.rels" ContentType="application/vnd.openxmlformats-package.relationships+xml"/>
  <Override PartName="/ppt/notesSlides/_rels/notesSlide84.xml.rels" ContentType="application/vnd.openxmlformats-package.relationships+xml"/>
  <Override PartName="/ppt/notesSlides/_rels/notesSlide36.xml.rels" ContentType="application/vnd.openxmlformats-package.relationships+xml"/>
  <Override PartName="/ppt/notesSlides/_rels/notesSlide85.xml.rels" ContentType="application/vnd.openxmlformats-package.relationships+xml"/>
  <Override PartName="/ppt/notesSlides/_rels/notesSlide37.xml.rels" ContentType="application/vnd.openxmlformats-package.relationships+xml"/>
  <Override PartName="/ppt/notesSlides/_rels/notesSlide86.xml.rels" ContentType="application/vnd.openxmlformats-package.relationship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64.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7.xml" ContentType="application/vnd.openxmlformats-officedocument.presentationml.notesSlide+xml"/>
  <Override PartName="/ppt/media/image186.jpeg" ContentType="image/jpeg"/>
  <Override PartName="/ppt/media/image185.jpeg" ContentType="image/jpeg"/>
  <Override PartName="/ppt/media/image184.jpeg" ContentType="image/jpeg"/>
  <Override PartName="/ppt/media/image182.jpeg" ContentType="image/jpeg"/>
  <Override PartName="/ppt/media/image181.jpeg" ContentType="image/jpeg"/>
  <Override PartName="/ppt/media/image183.jpeg" ContentType="image/jpeg"/>
  <Override PartName="/ppt/media/image180.png" ContentType="image/png"/>
  <Override PartName="/ppt/media/image177.png" ContentType="image/png"/>
  <Override PartName="/ppt/media/image176.png" ContentType="image/png"/>
  <Override PartName="/ppt/media/image175.png" ContentType="image/png"/>
  <Override PartName="/ppt/media/image174.png" ContentType="image/png"/>
  <Override PartName="/ppt/media/image171.jpeg" ContentType="image/jpeg"/>
  <Override PartName="/ppt/media/image169.jpeg" ContentType="image/jpeg"/>
  <Override PartName="/ppt/media/image168.jpeg" ContentType="image/jpeg"/>
  <Override PartName="/ppt/media/image167.jpeg" ContentType="image/jpeg"/>
  <Override PartName="/ppt/media/image166.png" ContentType="image/png"/>
  <Override PartName="/ppt/media/image74.png" ContentType="image/png"/>
  <Override PartName="/ppt/media/image72.png" ContentType="image/png"/>
  <Override PartName="/ppt/media/image71.png" ContentType="image/png"/>
  <Override PartName="/ppt/media/image58.png" ContentType="image/png"/>
  <Override PartName="/ppt/media/image56.png" ContentType="image/png"/>
  <Override PartName="/ppt/media/image163.png" ContentType="image/png"/>
  <Override PartName="/ppt/media/image78.png" ContentType="image/png"/>
  <Override PartName="/ppt/media/image53.png" ContentType="image/png"/>
  <Override PartName="/ppt/media/image77.png" ContentType="image/png"/>
  <Override PartName="/ppt/media/image52.png" ContentType="image/png"/>
  <Override PartName="/ppt/media/image161.png" ContentType="image/png"/>
  <Override PartName="/ppt/media/image76.png" ContentType="image/png"/>
  <Override PartName="/ppt/media/image150.png" ContentType="image/png"/>
  <Override PartName="/ppt/media/image51.png" ContentType="image/png"/>
  <Override PartName="/ppt/media/image75.png" ContentType="image/png"/>
  <Override PartName="/ppt/media/image50.png" ContentType="image/png"/>
  <Override PartName="/ppt/media/image49.png" ContentType="image/png"/>
  <Override PartName="/ppt/media/image158.png" ContentType="image/png"/>
  <Override PartName="/ppt/media/image46.png" ContentType="image/png"/>
  <Override PartName="/ppt/media/image155.png" ContentType="image/png"/>
  <Override PartName="/ppt/media/image44.png" ContentType="image/png"/>
  <Override PartName="/ppt/media/image153.png" ContentType="image/png"/>
  <Override PartName="/ppt/media/image43.png" ContentType="image/png"/>
  <Override PartName="/ppt/media/image152.png" ContentType="image/png"/>
  <Override PartName="/ppt/media/image42.png" ContentType="image/png"/>
  <Override PartName="/ppt/media/image151.png" ContentType="image/png"/>
  <Override PartName="/ppt/media/image40.png" ContentType="image/png"/>
  <Override PartName="/ppt/media/image79.jpeg" ContentType="image/jpeg"/>
  <Override PartName="/ppt/media/image38.png" ContentType="image/png"/>
  <Override PartName="/ppt/media/image147.png" ContentType="image/png"/>
  <Override PartName="/ppt/media/image172.jpeg" ContentType="image/jpeg"/>
  <Override PartName="/ppt/media/image146.png" ContentType="image/png"/>
  <Override PartName="/ppt/media/image16.png" ContentType="image/png"/>
  <Override PartName="/ppt/media/image70.jpeg" ContentType="image/jpeg"/>
  <Override PartName="/ppt/media/image125.png" ContentType="image/png"/>
  <Override PartName="/ppt/media/image39.png" ContentType="image/png"/>
  <Override PartName="/ppt/media/image14.png" ContentType="image/png"/>
  <Override PartName="/ppt/media/image2.jpeg" ContentType="image/jpeg"/>
  <Override PartName="/ppt/media/image27.png" ContentType="image/png"/>
  <Override PartName="/ppt/media/image1.jpeg" ContentType="image/jpeg"/>
  <Override PartName="/ppt/media/image170.jpeg" ContentType="image/jpeg"/>
  <Override PartName="/ppt/media/image126.png" ContentType="image/png"/>
  <Override PartName="/ppt/media/image18.png" ContentType="image/png"/>
  <Override PartName="/ppt/media/image12.jpeg" ContentType="image/jpeg"/>
  <Override PartName="/ppt/media/image140.wmf" ContentType="image/x-wmf"/>
  <Override PartName="/ppt/media/image127.png" ContentType="image/png"/>
  <Override PartName="/ppt/media/image154.png" ContentType="image/png"/>
  <Override PartName="/ppt/media/image20.png" ContentType="image/png"/>
  <Override PartName="/ppt/media/image48.png" ContentType="image/png"/>
  <Override PartName="/ppt/media/image23.png" ContentType="image/png"/>
  <Override PartName="/ppt/media/image134.png" ContentType="image/png"/>
  <Override PartName="/ppt/media/media162.mov" ContentType="video/quicktime"/>
  <Override PartName="/ppt/media/image26.png" ContentType="image/png"/>
  <Override PartName="/ppt/media/image135.png" ContentType="image/png"/>
  <Override PartName="/ppt/media/image28.png" ContentType="image/png"/>
  <Override PartName="/ppt/media/image137.png" ContentType="image/png"/>
  <Override PartName="/ppt/media/image69.jpeg" ContentType="image/jpeg"/>
  <Override PartName="/ppt/media/image29.png" ContentType="image/png"/>
  <Override PartName="/ppt/media/image55.png" ContentType="image/png"/>
  <Override PartName="/ppt/media/image57.png" ContentType="image/png"/>
  <Override PartName="/ppt/media/image32.png" ContentType="image/png"/>
  <Override PartName="/ppt/media/image141.png" ContentType="image/png"/>
  <Override PartName="/ppt/media/image59.png" ContentType="image/png"/>
  <Override PartName="/ppt/media/media21.mov" ContentType="video/quicktime"/>
  <Override PartName="/ppt/media/image34.png" ContentType="image/png"/>
  <Override PartName="/ppt/media/image143.png" ContentType="image/png"/>
  <Override PartName="/ppt/media/image35.png" ContentType="image/png"/>
  <Override PartName="/ppt/media/image36.png" ContentType="image/png"/>
  <Override PartName="/ppt/media/image145.png" ContentType="image/png"/>
  <Override PartName="/ppt/media/image80.png" ContentType="image/png"/>
  <Override PartName="/ppt/media/media15.mov" ContentType="video/quicktime"/>
  <Override PartName="/ppt/media/image187.png" ContentType="image/png"/>
  <Override PartName="/ppt/media/media24.mov" ContentType="video/quicktime"/>
  <Override PartName="/ppt/media/image8.png" ContentType="image/png"/>
  <Override PartName="/ppt/media/image89.png" ContentType="image/png"/>
  <Override PartName="/ppt/media/image149.jpeg" ContentType="image/jpeg"/>
  <Override PartName="/ppt/media/image107.png" ContentType="image/png"/>
  <Override PartName="/ppt/media/media13.mp4" ContentType="video/mp4"/>
  <Override PartName="/ppt/media/image54.png" ContentType="image/png"/>
  <Override PartName="/ppt/media/image165.wmf" ContentType="image/x-wmf"/>
  <Override PartName="/ppt/media/image64.png" ContentType="image/png"/>
  <Override PartName="/ppt/media/image9.png" ContentType="image/png"/>
  <Override PartName="/ppt/media/image121.wmf" ContentType="image/x-wmf"/>
  <Override PartName="/ppt/media/image108.png" ContentType="image/png"/>
  <Override PartName="/ppt/media/image73.png" ContentType="image/png"/>
  <Override PartName="/ppt/media/image60.jpeg" ContentType="image/jpeg"/>
  <Override PartName="/ppt/media/image179.png" ContentType="image/png"/>
  <Override PartName="/ppt/media/image81.png" ContentType="image/png"/>
  <Override PartName="/ppt/media/image7.png" ContentType="image/png"/>
  <Override PartName="/ppt/media/image88.png" ContentType="image/png"/>
  <Override PartName="/ppt/media/image106.png" ContentType="image/png"/>
  <Override PartName="/ppt/media/image63.png" ContentType="image/png"/>
  <Override PartName="/ppt/media/image68.png" ContentType="image/png"/>
  <Override PartName="/ppt/media/image6.png" ContentType="image/png"/>
  <Override PartName="/ppt/media/image87.png" ContentType="image/png"/>
  <Override PartName="/ppt/media/image105.png" ContentType="image/png"/>
  <Override PartName="/ppt/media/image65.png" ContentType="image/png"/>
  <Override PartName="/ppt/media/image3.png" ContentType="image/png"/>
  <Override PartName="/ppt/media/media19.mov" ContentType="video/quicktime"/>
  <Override PartName="/ppt/media/image84.png" ContentType="image/png"/>
  <Override PartName="/ppt/media/image102.png" ContentType="image/png"/>
  <Override PartName="/ppt/media/image66.png" ContentType="image/png"/>
  <Override PartName="/ppt/media/image4.png" ContentType="image/png"/>
  <Override PartName="/ppt/media/image85.png" ContentType="image/png"/>
  <Override PartName="/ppt/media/image103.png" ContentType="image/png"/>
  <Override PartName="/ppt/media/image178.wmf" ContentType="image/x-wmf"/>
  <Override PartName="/ppt/media/image67.png" ContentType="image/png"/>
  <Override PartName="/ppt/media/image5.png" ContentType="image/png"/>
  <Override PartName="/ppt/media/image86.png" ContentType="image/png"/>
  <Override PartName="/ppt/media/image104.png" ContentType="image/png"/>
  <Override PartName="/ppt/media/image45.png" ContentType="image/png"/>
  <Override PartName="/ppt/media/image138.jpeg" ContentType="image/jpeg"/>
  <Override PartName="/ppt/media/image47.png" ContentType="image/png"/>
  <Override PartName="/ppt/media/image173.jpeg" ContentType="image/jpeg"/>
  <Override PartName="/ppt/media/image156.png" ContentType="image/png"/>
  <Override PartName="/ppt/media/image22.png" ContentType="image/png"/>
  <Override PartName="/ppt/media/image131.png" ContentType="image/png"/>
  <Override PartName="/ppt/media/image119.jpeg" ContentType="image/jpeg"/>
  <Override PartName="/ppt/media/image132.png" ContentType="image/png"/>
  <Override PartName="/ppt/media/image33.jpeg" ContentType="image/jpeg"/>
  <Override PartName="/ppt/media/image82.png" ContentType="image/png"/>
  <Override PartName="/ppt/media/image100.png" ContentType="image/png"/>
  <Override PartName="/ppt/media/image83.png" ContentType="image/png"/>
  <Override PartName="/ppt/media/image101.png" ContentType="image/png"/>
  <Override PartName="/ppt/media/image188.png" ContentType="image/png"/>
  <Override PartName="/ppt/media/image90.png" ContentType="image/png"/>
  <Override PartName="/ppt/media/image189.png" ContentType="image/png"/>
  <Override PartName="/ppt/media/image91.png" ContentType="image/png"/>
  <Override PartName="/ppt/media/image92.png" ContentType="image/png"/>
  <Override PartName="/ppt/media/image110.png" ContentType="image/png"/>
  <Override PartName="/ppt/media/image62.jpeg" ContentType="image/jpeg"/>
  <Override PartName="/ppt/media/image93.png" ContentType="image/png"/>
  <Override PartName="/ppt/media/image111.png" ContentType="image/png"/>
  <Override PartName="/ppt/media/image94.png" ContentType="image/png"/>
  <Override PartName="/ppt/media/image31.jpeg" ContentType="image/jpeg"/>
  <Override PartName="/ppt/media/image112.png" ContentType="image/png"/>
  <Override PartName="/ppt/media/image95.png" ContentType="image/png"/>
  <Override PartName="/ppt/media/image113.png" ContentType="image/png"/>
  <Override PartName="/ppt/media/image96.png" ContentType="image/png"/>
  <Override PartName="/ppt/media/image114.png" ContentType="image/png"/>
  <Override PartName="/ppt/media/image97.png" ContentType="image/png"/>
  <Override PartName="/ppt/media/image115.png" ContentType="image/png"/>
  <Override PartName="/ppt/media/image98.png" ContentType="image/png"/>
  <Override PartName="/ppt/media/image116.png" ContentType="image/png"/>
  <Override PartName="/ppt/media/image99.png" ContentType="image/png"/>
  <Override PartName="/ppt/media/image117.png" ContentType="image/png"/>
  <Override PartName="/ppt/media/image11.png" ContentType="image/png"/>
  <Override PartName="/ppt/media/image109.png" ContentType="image/png"/>
  <Override PartName="/ppt/media/image120.jpeg" ContentType="image/jpeg"/>
  <Override PartName="/ppt/media/image118.jpeg" ContentType="image/jpeg"/>
  <Override PartName="/ppt/media/image122.png" ContentType="image/png"/>
  <Override PartName="/ppt/media/image124.png" ContentType="image/png"/>
  <Override PartName="/ppt/media/image30.png" ContentType="image/png"/>
  <Override PartName="/ppt/media/image128.png" ContentType="image/png"/>
  <Override PartName="/ppt/media/image129.png" ContentType="image/png"/>
  <Override PartName="/ppt/media/image130.png" ContentType="image/png"/>
  <Override PartName="/ppt/media/image133.png" ContentType="image/png"/>
  <Override PartName="/ppt/media/image25.png" ContentType="image/png"/>
  <Override PartName="/ppt/media/image136.wmf" ContentType="image/x-wmf"/>
  <Override PartName="/ppt/media/image123.png" ContentType="image/png"/>
  <Override PartName="/ppt/media/hdphoto1.wdp" ContentType="image/vnd.ms-photo"/>
  <Override PartName="/ppt/media/image41.png" ContentType="image/png"/>
  <Override PartName="/ppt/media/image139.png" ContentType="image/png"/>
  <Override PartName="/ppt/media/image142.png" ContentType="image/png"/>
  <Override PartName="/ppt/media/image144.wmf" ContentType="image/x-wmf"/>
  <Override PartName="/ppt/media/image37.png" ContentType="image/png"/>
  <Override PartName="/ppt/media/image148.wmf" ContentType="image/x-wmf"/>
  <Override PartName="/ppt/media/image10.jpeg" ContentType="image/jpeg"/>
  <Override PartName="/ppt/media/image157.jpeg" ContentType="image/jpeg"/>
  <Override PartName="/ppt/media/image61.png" ContentType="image/png"/>
  <Override PartName="/ppt/media/image159.png" ContentType="image/png"/>
  <Override PartName="/ppt/media/image160.jpeg" ContentType="image/jpeg"/>
  <Override PartName="/ppt/media/image17.wmf" ContentType="image/x-wmf"/>
  <Override PartName="/ppt/media/image164.jpeg" ContentType="image/jpe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95.xml.rels" ContentType="application/vnd.openxmlformats-package.relationships+xml"/>
  <Override PartName="/ppt/slides/_rels/slide89.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94.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x="9144000" cy="68580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sldImg"/>
          </p:nvPr>
        </p:nvSpPr>
        <p:spPr>
          <a:xfrm>
            <a:off x="533520" y="764280"/>
            <a:ext cx="6704640" cy="3771360"/>
          </a:xfrm>
          <a:prstGeom prst="rect">
            <a:avLst/>
          </a:prstGeom>
        </p:spPr>
        <p:txBody>
          <a:bodyPr lIns="0" rIns="0" tIns="0" bIns="0" anchor="ctr"/>
          <a:p>
            <a:r>
              <a:rPr b="0" lang="en-US" sz="3200" spc="-1" strike="noStrike">
                <a:solidFill>
                  <a:srgbClr val="000000"/>
                </a:solidFill>
                <a:latin typeface="Calibri"/>
              </a:rPr>
              <a:t>Cliquez pour déplacer la diapo</a:t>
            </a:r>
            <a:endParaRPr b="0" lang="en-US" sz="3200" spc="-1" strike="noStrike">
              <a:solidFill>
                <a:srgbClr val="000000"/>
              </a:solidFill>
              <a:latin typeface="Calibri"/>
            </a:endParaRPr>
          </a:p>
        </p:txBody>
      </p:sp>
      <p:sp>
        <p:nvSpPr>
          <p:cNvPr id="173" name="PlaceHolder 2"/>
          <p:cNvSpPr>
            <a:spLocks noGrp="1"/>
          </p:cNvSpPr>
          <p:nvPr>
            <p:ph type="body"/>
          </p:nvPr>
        </p:nvSpPr>
        <p:spPr>
          <a:xfrm>
            <a:off x="777240" y="4777560"/>
            <a:ext cx="6217560" cy="4525920"/>
          </a:xfrm>
          <a:prstGeom prst="rect">
            <a:avLst/>
          </a:prstGeom>
        </p:spPr>
        <p:txBody>
          <a:bodyPr lIns="0" rIns="0" tIns="0" bIns="0"/>
          <a:p>
            <a:r>
              <a:rPr b="0" lang="fr-FR" sz="2000" spc="-1" strike="noStrike">
                <a:latin typeface="Arial"/>
              </a:rPr>
              <a:t>Cliquez pour modifier le format des notes</a:t>
            </a:r>
            <a:endParaRPr b="0" lang="fr-FR" sz="2000" spc="-1" strike="noStrike">
              <a:latin typeface="Arial"/>
            </a:endParaRPr>
          </a:p>
        </p:txBody>
      </p:sp>
      <p:sp>
        <p:nvSpPr>
          <p:cNvPr id="174" name="PlaceHolder 3"/>
          <p:cNvSpPr>
            <a:spLocks noGrp="1"/>
          </p:cNvSpPr>
          <p:nvPr>
            <p:ph type="hdr"/>
          </p:nvPr>
        </p:nvSpPr>
        <p:spPr>
          <a:xfrm>
            <a:off x="0" y="0"/>
            <a:ext cx="3372840" cy="502560"/>
          </a:xfrm>
          <a:prstGeom prst="rect">
            <a:avLst/>
          </a:prstGeom>
        </p:spPr>
        <p:txBody>
          <a:bodyPr lIns="0" rIns="0" tIns="0" bIns="0"/>
          <a:p>
            <a:r>
              <a:rPr b="0" lang="fr-FR" sz="1400" spc="-1" strike="noStrike">
                <a:latin typeface="Times New Roman"/>
              </a:rPr>
              <a:t>&lt;en-tête&gt;</a:t>
            </a:r>
            <a:endParaRPr b="0" lang="fr-FR" sz="1400" spc="-1" strike="noStrike">
              <a:latin typeface="Times New Roman"/>
            </a:endParaRPr>
          </a:p>
        </p:txBody>
      </p:sp>
      <p:sp>
        <p:nvSpPr>
          <p:cNvPr id="175" name="PlaceHolder 4"/>
          <p:cNvSpPr>
            <a:spLocks noGrp="1"/>
          </p:cNvSpPr>
          <p:nvPr>
            <p:ph type="dt"/>
          </p:nvPr>
        </p:nvSpPr>
        <p:spPr>
          <a:xfrm>
            <a:off x="4399200" y="0"/>
            <a:ext cx="3372840" cy="502560"/>
          </a:xfrm>
          <a:prstGeom prst="rect">
            <a:avLst/>
          </a:prstGeom>
        </p:spPr>
        <p:txBody>
          <a:bodyPr lIns="0" rIns="0" tIns="0" bIns="0"/>
          <a:p>
            <a:pPr algn="r"/>
            <a:r>
              <a:rPr b="0" lang="fr-FR" sz="1400" spc="-1" strike="noStrike">
                <a:latin typeface="Times New Roman"/>
              </a:rPr>
              <a:t>&lt;date/heure&gt;</a:t>
            </a:r>
            <a:endParaRPr b="0" lang="fr-FR" sz="1400" spc="-1" strike="noStrike">
              <a:latin typeface="Times New Roman"/>
            </a:endParaRPr>
          </a:p>
        </p:txBody>
      </p:sp>
      <p:sp>
        <p:nvSpPr>
          <p:cNvPr id="176" name="PlaceHolder 5"/>
          <p:cNvSpPr>
            <a:spLocks noGrp="1"/>
          </p:cNvSpPr>
          <p:nvPr>
            <p:ph type="ftr"/>
          </p:nvPr>
        </p:nvSpPr>
        <p:spPr>
          <a:xfrm>
            <a:off x="0" y="9555480"/>
            <a:ext cx="3372840" cy="502560"/>
          </a:xfrm>
          <a:prstGeom prst="rect">
            <a:avLst/>
          </a:prstGeom>
        </p:spPr>
        <p:txBody>
          <a:bodyPr lIns="0" rIns="0" tIns="0" bIns="0" anchor="b"/>
          <a:p>
            <a:r>
              <a:rPr b="0" lang="fr-FR" sz="1400" spc="-1" strike="noStrike">
                <a:latin typeface="Times New Roman"/>
              </a:rPr>
              <a:t>&lt;pied de page&gt;</a:t>
            </a:r>
            <a:endParaRPr b="0" lang="fr-FR" sz="1400" spc="-1" strike="noStrike">
              <a:latin typeface="Times New Roman"/>
            </a:endParaRPr>
          </a:p>
        </p:txBody>
      </p:sp>
      <p:sp>
        <p:nvSpPr>
          <p:cNvPr id="177" name="PlaceHolder 6"/>
          <p:cNvSpPr>
            <a:spLocks noGrp="1"/>
          </p:cNvSpPr>
          <p:nvPr>
            <p:ph type="sldNum"/>
          </p:nvPr>
        </p:nvSpPr>
        <p:spPr>
          <a:xfrm>
            <a:off x="4399200" y="9555480"/>
            <a:ext cx="3372840" cy="502560"/>
          </a:xfrm>
          <a:prstGeom prst="rect">
            <a:avLst/>
          </a:prstGeom>
        </p:spPr>
        <p:txBody>
          <a:bodyPr lIns="0" rIns="0" tIns="0" bIns="0" anchor="b"/>
          <a:p>
            <a:pPr algn="r"/>
            <a:fld id="{86D5837D-400B-4279-8C2D-511D7D3F7C9E}" type="slidenum">
              <a:rPr b="0" lang="fr-FR" sz="1400" spc="-1" strike="noStrike">
                <a:latin typeface="Times New Roman"/>
              </a:rPr>
              <a:t>&lt;numéro&gt;</a:t>
            </a:fld>
            <a:endParaRPr b="0" lang="fr-F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hyperlink" Target="https://fr.wikipedia.org/wiki/Illumination_globale" TargetMode="External"/><Relationship Id="rId2" Type="http://schemas.openxmlformats.org/officeDocument/2006/relationships/hyperlink" Target="https://fr.wikipedia.org/w/index.php?title=Espace_3D&amp;action=edit&amp;redlink=1" TargetMode="External"/><Relationship Id="rId3" Type="http://schemas.openxmlformats.org/officeDocument/2006/relationships/hyperlink" Target="https://fr.wikipedia.org/wiki/Illumination_globale" TargetMode="External"/><Relationship Id="rId4" Type="http://schemas.openxmlformats.org/officeDocument/2006/relationships/slide" Target="../slides/slide62.xml"/><Relationship Id="rId5"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sldImg"/>
          </p:nvPr>
        </p:nvSpPr>
        <p:spPr>
          <a:xfrm>
            <a:off x="1257480" y="720720"/>
            <a:ext cx="4801680" cy="3600000"/>
          </a:xfrm>
          <a:prstGeom prst="rect">
            <a:avLst/>
          </a:prstGeom>
        </p:spPr>
      </p:sp>
      <p:sp>
        <p:nvSpPr>
          <p:cNvPr id="915" name="PlaceHolder 2"/>
          <p:cNvSpPr>
            <a:spLocks noGrp="1"/>
          </p:cNvSpPr>
          <p:nvPr>
            <p:ph type="body"/>
          </p:nvPr>
        </p:nvSpPr>
        <p:spPr>
          <a:xfrm>
            <a:off x="731880" y="4559400"/>
            <a:ext cx="5851080" cy="4320720"/>
          </a:xfrm>
          <a:prstGeom prst="rect">
            <a:avLst/>
          </a:prstGeom>
        </p:spPr>
        <p:txBody>
          <a:bodyPr lIns="99000" rIns="99000" tIns="49680" bIns="49680"/>
          <a:p>
            <a:endParaRPr b="0" lang="fr-FR" sz="2000" spc="-1" strike="noStrike">
              <a:latin typeface="Arial"/>
            </a:endParaRPr>
          </a:p>
        </p:txBody>
      </p:sp>
      <p:sp>
        <p:nvSpPr>
          <p:cNvPr id="916"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2EB5A5A4-7D6B-4339-A42F-296CFFDDDB4D}"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40C9DC0B-2843-4096-87EF-0832CAA09E69}" type="slidenum">
              <a:rPr b="0" lang="fr-FR" sz="1300" spc="-1" strike="noStrike">
                <a:latin typeface="Times New Roman"/>
              </a:rPr>
              <a:t>&lt;numéro&gt;</a:t>
            </a:fld>
            <a:endParaRPr b="0" lang="fr-FR" sz="1300" spc="-1" strike="noStrike">
              <a:latin typeface="Times New Roman"/>
            </a:endParaRPr>
          </a:p>
        </p:txBody>
      </p:sp>
      <p:sp>
        <p:nvSpPr>
          <p:cNvPr id="939" name="PlaceHolder 2"/>
          <p:cNvSpPr>
            <a:spLocks noGrp="1"/>
          </p:cNvSpPr>
          <p:nvPr>
            <p:ph type="sldImg"/>
          </p:nvPr>
        </p:nvSpPr>
        <p:spPr>
          <a:xfrm>
            <a:off x="1258920" y="720720"/>
            <a:ext cx="4797000" cy="3598560"/>
          </a:xfrm>
          <a:prstGeom prst="rect">
            <a:avLst/>
          </a:prstGeom>
        </p:spPr>
      </p:sp>
      <p:sp>
        <p:nvSpPr>
          <p:cNvPr id="940" name="PlaceHolder 3"/>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Le but est de créer un ev dans lequel on peut naviguer et interagir mais la technologie n’était pas prête pour créer des reproductions acceptables de la réalité ! Capacité des calculateurs, Capacités des dispositifs d’interaction : on a besoin d’un dispositif d’affichage (stereoscopique), tracking system (main virtuelle), son et retour tactile</a:t>
            </a:r>
            <a:endParaRPr b="0" lang="fr-FR" sz="2000" spc="-1" strike="noStrike">
              <a:latin typeface="Arial"/>
            </a:endParaRPr>
          </a:p>
          <a:p>
            <a:pPr marL="216000" indent="-216000">
              <a:lnSpc>
                <a:spcPct val="100000"/>
              </a:lnSpc>
            </a:pPr>
            <a:r>
              <a:rPr b="0" lang="fr-FR" sz="2000" spc="-1" strike="noStrike">
                <a:latin typeface="Arial"/>
              </a:rPr>
              <a:t>Sketchpad : ancestre de logiciels CAD  1963</a:t>
            </a:r>
            <a:endParaRPr b="0" lang="fr-FR" sz="2000" spc="-1" strike="noStrike">
              <a:latin typeface="Arial"/>
            </a:endParaRPr>
          </a:p>
          <a:p>
            <a:pPr marL="216000" indent="-216000">
              <a:lnSpc>
                <a:spcPct val="100000"/>
              </a:lnSpc>
            </a:pPr>
            <a:endParaRPr b="0" lang="fr-FR"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sldImg"/>
          </p:nvPr>
        </p:nvSpPr>
        <p:spPr>
          <a:xfrm>
            <a:off x="1258920" y="720720"/>
            <a:ext cx="4797000" cy="3598560"/>
          </a:xfrm>
          <a:prstGeom prst="rect">
            <a:avLst/>
          </a:prstGeom>
        </p:spPr>
      </p:sp>
      <p:sp>
        <p:nvSpPr>
          <p:cNvPr id="942"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Virtual Environment Display</a:t>
            </a:r>
            <a:endParaRPr b="0" lang="fr-FR" sz="2000" spc="-1" strike="noStrike">
              <a:latin typeface="Arial"/>
            </a:endParaRPr>
          </a:p>
          <a:p>
            <a:pPr marL="216000" indent="-216000">
              <a:lnSpc>
                <a:spcPct val="100000"/>
              </a:lnSpc>
            </a:pPr>
            <a:r>
              <a:rPr b="0" lang="fr-FR" sz="2000" spc="-1" strike="noStrike">
                <a:latin typeface="Arial"/>
              </a:rPr>
              <a:t>Virtual Interface Environment Workstation : entrainement pour des missions spatiales</a:t>
            </a:r>
            <a:endParaRPr b="0" lang="fr-FR" sz="2000" spc="-1" strike="noStrike">
              <a:latin typeface="Arial"/>
            </a:endParaRPr>
          </a:p>
          <a:p>
            <a:pPr marL="216000" indent="-216000">
              <a:lnSpc>
                <a:spcPct val="100000"/>
              </a:lnSpc>
            </a:pPr>
            <a:r>
              <a:rPr b="0" lang="fr-FR" sz="2000" spc="-1" strike="noStrike">
                <a:latin typeface="Arial"/>
              </a:rPr>
              <a:t>Jaron Lanier, créer un langage de programmation Mandala representations visuelles dynamiques besoin d’un gant pour coder </a:t>
            </a:r>
            <a:endParaRPr b="0" lang="fr-FR" sz="2000" spc="-1" strike="noStrike">
              <a:latin typeface="Arial"/>
            </a:endParaRPr>
          </a:p>
          <a:p>
            <a:pPr marL="216000" indent="-216000">
              <a:lnSpc>
                <a:spcPct val="100000"/>
              </a:lnSpc>
            </a:pPr>
            <a:r>
              <a:rPr b="0" lang="fr-FR" sz="2000" spc="-1" strike="noStrike">
                <a:latin typeface="Arial"/>
              </a:rPr>
              <a:t>VPL : data glove, une des premières compagnies hmd, logiciel pour l’informatique graphique et pour le son</a:t>
            </a:r>
            <a:endParaRPr b="0" lang="fr-FR" sz="2000" spc="-1" strike="noStrike">
              <a:latin typeface="Arial"/>
            </a:endParaRPr>
          </a:p>
          <a:p>
            <a:pPr marL="216000" indent="-216000">
              <a:lnSpc>
                <a:spcPct val="100000"/>
              </a:lnSpc>
            </a:pPr>
            <a:r>
              <a:rPr b="0" lang="fr-FR" sz="2000" spc="-1" strike="noStrike">
                <a:latin typeface="Arial"/>
              </a:rPr>
              <a:t>Achete par Sun en 1998 </a:t>
            </a:r>
            <a:endParaRPr b="0" lang="fr-FR" sz="2000" spc="-1" strike="noStrike">
              <a:latin typeface="Arial"/>
            </a:endParaRPr>
          </a:p>
          <a:p>
            <a:pPr marL="216000" indent="-216000">
              <a:lnSpc>
                <a:spcPct val="100000"/>
              </a:lnSpc>
            </a:pPr>
            <a:r>
              <a:rPr b="0" lang="fr-FR" sz="1200" spc="-1" strike="noStrike">
                <a:solidFill>
                  <a:srgbClr val="000000"/>
                </a:solidFill>
                <a:latin typeface="Arial"/>
                <a:ea typeface="ＭＳ Ｐゴシック"/>
              </a:rPr>
              <a:t>One of the most influential companies was VPL Research. The company created a whole virtual reality system, including bodysuit, headset and gloves. The dream was becoming a reality; experimental uses ranged from VR for NASA training to groundbreaking immersive art experiences.</a:t>
            </a:r>
            <a:r>
              <a:rPr b="0" lang="fr-FR" sz="2000" spc="-1" strike="noStrike">
                <a:solidFill>
                  <a:srgbClr val="000000"/>
                </a:solidFill>
                <a:latin typeface="Arial"/>
                <a:ea typeface="ＭＳ Ｐゴシック"/>
              </a:rPr>
              <a:t> </a:t>
            </a:r>
            <a:endParaRPr b="0" lang="fr-FR" sz="2000" spc="-1" strike="noStrike">
              <a:latin typeface="Arial"/>
            </a:endParaRPr>
          </a:p>
          <a:p>
            <a:pPr marL="216000" indent="-216000">
              <a:lnSpc>
                <a:spcPct val="100000"/>
              </a:lnSpc>
            </a:pPr>
            <a:endParaRPr b="0" lang="fr-FR" sz="2000" spc="-1" strike="noStrike">
              <a:latin typeface="Arial"/>
            </a:endParaRPr>
          </a:p>
        </p:txBody>
      </p:sp>
      <p:sp>
        <p:nvSpPr>
          <p:cNvPr id="943"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46A055CD-3C5E-4258-98B3-173397361A37}"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1258920" y="720720"/>
            <a:ext cx="4797000" cy="3598560"/>
          </a:xfrm>
          <a:prstGeom prst="rect">
            <a:avLst/>
          </a:prstGeom>
        </p:spPr>
      </p:sp>
      <p:sp>
        <p:nvSpPr>
          <p:cNvPr id="945"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CAVE des lunettes legeres, entouré d’images projetées, il peut se déplacer librement </a:t>
            </a:r>
            <a:endParaRPr b="0" lang="fr-FR" sz="2000" spc="-1" strike="noStrike">
              <a:latin typeface="Arial"/>
            </a:endParaRPr>
          </a:p>
          <a:p>
            <a:pPr marL="216000" indent="-216000">
              <a:lnSpc>
                <a:spcPct val="100000"/>
              </a:lnSpc>
            </a:pPr>
            <a:endParaRPr b="0" lang="fr-FR" sz="2000" spc="-1" strike="noStrike">
              <a:latin typeface="Arial"/>
            </a:endParaRPr>
          </a:p>
        </p:txBody>
      </p:sp>
      <p:sp>
        <p:nvSpPr>
          <p:cNvPr id="946"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2C850EDB-23EF-48AC-A218-4EE8BABB5841}"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PlaceHolder 1"/>
          <p:cNvSpPr>
            <a:spLocks noGrp="1"/>
          </p:cNvSpPr>
          <p:nvPr>
            <p:ph type="sldImg"/>
          </p:nvPr>
        </p:nvSpPr>
        <p:spPr>
          <a:xfrm>
            <a:off x="1258920" y="720720"/>
            <a:ext cx="4797000" cy="3598560"/>
          </a:xfrm>
          <a:prstGeom prst="rect">
            <a:avLst/>
          </a:prstGeom>
        </p:spPr>
      </p:sp>
      <p:sp>
        <p:nvSpPr>
          <p:cNvPr id="948" name="PlaceHolder 2"/>
          <p:cNvSpPr>
            <a:spLocks noGrp="1"/>
          </p:cNvSpPr>
          <p:nvPr>
            <p:ph type="body"/>
          </p:nvPr>
        </p:nvSpPr>
        <p:spPr>
          <a:xfrm>
            <a:off x="731880" y="4559400"/>
            <a:ext cx="5851080" cy="4320720"/>
          </a:xfrm>
          <a:prstGeom prst="rect">
            <a:avLst/>
          </a:prstGeom>
        </p:spPr>
        <p:txBody>
          <a:bodyPr lIns="99000" rIns="99000" tIns="49680" bIns="49680"/>
          <a:p>
            <a:endParaRPr b="0" lang="fr-FR" sz="2000" spc="-1" strike="noStrike">
              <a:latin typeface="Arial"/>
            </a:endParaRPr>
          </a:p>
        </p:txBody>
      </p:sp>
      <p:sp>
        <p:nvSpPr>
          <p:cNvPr id="949"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9D6059F6-AC37-4E97-B386-92BDBCC2A558}"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1258920" y="720720"/>
            <a:ext cx="4797000" cy="3598560"/>
          </a:xfrm>
          <a:prstGeom prst="rect">
            <a:avLst/>
          </a:prstGeom>
        </p:spPr>
      </p:sp>
      <p:sp>
        <p:nvSpPr>
          <p:cNvPr id="951" name="PlaceHolder 2"/>
          <p:cNvSpPr>
            <a:spLocks noGrp="1"/>
          </p:cNvSpPr>
          <p:nvPr>
            <p:ph type="body"/>
          </p:nvPr>
        </p:nvSpPr>
        <p:spPr>
          <a:xfrm>
            <a:off x="731880" y="4559400"/>
            <a:ext cx="5851080" cy="4320720"/>
          </a:xfrm>
          <a:prstGeom prst="rect">
            <a:avLst/>
          </a:prstGeom>
        </p:spPr>
        <p:txBody>
          <a:bodyPr lIns="99000" rIns="99000" tIns="49680" bIns="49680"/>
          <a:p>
            <a:endParaRPr b="0" lang="fr-FR" sz="2000" spc="-1" strike="noStrike">
              <a:latin typeface="Arial"/>
            </a:endParaRPr>
          </a:p>
        </p:txBody>
      </p:sp>
      <p:sp>
        <p:nvSpPr>
          <p:cNvPr id="952"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58999DE6-9495-4018-8F3F-6A4CA6E700E4}"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sldImg"/>
          </p:nvPr>
        </p:nvSpPr>
        <p:spPr>
          <a:xfrm>
            <a:off x="1258920" y="720720"/>
            <a:ext cx="4797000" cy="3598560"/>
          </a:xfrm>
          <a:prstGeom prst="rect">
            <a:avLst/>
          </a:prstGeom>
        </p:spPr>
      </p:sp>
      <p:sp>
        <p:nvSpPr>
          <p:cNvPr id="954" name="PlaceHolder 2"/>
          <p:cNvSpPr>
            <a:spLocks noGrp="1"/>
          </p:cNvSpPr>
          <p:nvPr>
            <p:ph type="body"/>
          </p:nvPr>
        </p:nvSpPr>
        <p:spPr>
          <a:xfrm>
            <a:off x="731880" y="4559400"/>
            <a:ext cx="5851080" cy="4320720"/>
          </a:xfrm>
          <a:prstGeom prst="rect">
            <a:avLst/>
          </a:prstGeom>
        </p:spPr>
        <p:txBody>
          <a:bodyPr lIns="99000" rIns="99000" tIns="49680" bIns="49680"/>
          <a:p>
            <a:endParaRPr b="0" lang="fr-FR" sz="2000" spc="-1" strike="noStrike">
              <a:latin typeface="Arial"/>
            </a:endParaRPr>
          </a:p>
        </p:txBody>
      </p:sp>
      <p:sp>
        <p:nvSpPr>
          <p:cNvPr id="955"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45064195-83D0-4D10-AF6B-E939BC3773E3}"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F04A7FA0-4A4F-4F6C-9565-63A39410281F}" type="slidenum">
              <a:rPr b="0" lang="fr-FR" sz="1300" spc="-1" strike="noStrike">
                <a:latin typeface="Times New Roman"/>
              </a:rPr>
              <a:t>&lt;numéro&gt;</a:t>
            </a:fld>
            <a:endParaRPr b="0" lang="fr-FR" sz="1300" spc="-1" strike="noStrike">
              <a:latin typeface="Times New Roman"/>
            </a:endParaRPr>
          </a:p>
        </p:txBody>
      </p:sp>
      <p:sp>
        <p:nvSpPr>
          <p:cNvPr id="957" name="PlaceHolder 2"/>
          <p:cNvSpPr>
            <a:spLocks noGrp="1"/>
          </p:cNvSpPr>
          <p:nvPr>
            <p:ph type="sldImg"/>
          </p:nvPr>
        </p:nvSpPr>
        <p:spPr>
          <a:xfrm>
            <a:off x="1257480" y="720720"/>
            <a:ext cx="4800240" cy="3600000"/>
          </a:xfrm>
          <a:prstGeom prst="rect">
            <a:avLst/>
          </a:prstGeom>
        </p:spPr>
      </p:sp>
      <p:sp>
        <p:nvSpPr>
          <p:cNvPr id="958" name="PlaceHolder 3"/>
          <p:cNvSpPr>
            <a:spLocks noGrp="1"/>
          </p:cNvSpPr>
          <p:nvPr>
            <p:ph type="body"/>
          </p:nvPr>
        </p:nvSpPr>
        <p:spPr>
          <a:xfrm>
            <a:off x="731520" y="4560480"/>
            <a:ext cx="5852160" cy="4320720"/>
          </a:xfrm>
          <a:prstGeom prst="rect">
            <a:avLst/>
          </a:prstGeom>
        </p:spPr>
        <p:txBody>
          <a:bodyPr lIns="99000" rIns="99000" tIns="49680" bIns="49680"/>
          <a:p>
            <a:endParaRPr b="0" lang="fr-FR"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CCD2A37E-67D1-4EB4-A6D5-0E1D9A1B4F51}" type="slidenum">
              <a:rPr b="0" lang="fr-FR" sz="1300" spc="-1" strike="noStrike">
                <a:latin typeface="Times New Roman"/>
              </a:rPr>
              <a:t>&lt;numéro&gt;</a:t>
            </a:fld>
            <a:endParaRPr b="0" lang="fr-FR" sz="1300" spc="-1" strike="noStrike">
              <a:latin typeface="Times New Roman"/>
            </a:endParaRPr>
          </a:p>
        </p:txBody>
      </p:sp>
      <p:sp>
        <p:nvSpPr>
          <p:cNvPr id="960" name="PlaceHolder 2"/>
          <p:cNvSpPr>
            <a:spLocks noGrp="1"/>
          </p:cNvSpPr>
          <p:nvPr>
            <p:ph type="sldImg"/>
          </p:nvPr>
        </p:nvSpPr>
        <p:spPr>
          <a:xfrm>
            <a:off x="1257480" y="720720"/>
            <a:ext cx="4800240" cy="3600000"/>
          </a:xfrm>
          <a:prstGeom prst="rect">
            <a:avLst/>
          </a:prstGeom>
        </p:spPr>
      </p:sp>
      <p:sp>
        <p:nvSpPr>
          <p:cNvPr id="961" name="PlaceHolder 3"/>
          <p:cNvSpPr>
            <a:spLocks noGrp="1"/>
          </p:cNvSpPr>
          <p:nvPr>
            <p:ph type="body"/>
          </p:nvPr>
        </p:nvSpPr>
        <p:spPr>
          <a:xfrm>
            <a:off x="731520" y="4560480"/>
            <a:ext cx="5852160" cy="4320720"/>
          </a:xfrm>
          <a:prstGeom prst="rect">
            <a:avLst/>
          </a:prstGeom>
        </p:spPr>
        <p:txBody>
          <a:bodyPr lIns="99000" rIns="99000" tIns="49680" bIns="49680"/>
          <a:p>
            <a:pPr marL="216000" indent="-216000">
              <a:lnSpc>
                <a:spcPct val="100000"/>
              </a:lnSpc>
            </a:pPr>
            <a:r>
              <a:rPr b="0" lang="fr-FR" sz="2000" spc="-1" strike="noStrike">
                <a:latin typeface="Arial"/>
              </a:rPr>
              <a:t>Faciles à afficher, difficiles à traiter et à interpreter : bouger l’aile</a:t>
            </a:r>
            <a:endParaRPr b="0" lang="fr-FR"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112AC520-234B-4B00-B922-5B483FAA831D}" type="slidenum">
              <a:rPr b="0" lang="fr-FR" sz="1300" spc="-1" strike="noStrike">
                <a:latin typeface="Times New Roman"/>
              </a:rPr>
              <a:t>&lt;numéro&gt;</a:t>
            </a:fld>
            <a:endParaRPr b="0" lang="fr-FR" sz="1300" spc="-1" strike="noStrike">
              <a:latin typeface="Times New Roman"/>
            </a:endParaRPr>
          </a:p>
        </p:txBody>
      </p:sp>
      <p:sp>
        <p:nvSpPr>
          <p:cNvPr id="963" name="PlaceHolder 2"/>
          <p:cNvSpPr>
            <a:spLocks noGrp="1"/>
          </p:cNvSpPr>
          <p:nvPr>
            <p:ph type="sldImg"/>
          </p:nvPr>
        </p:nvSpPr>
        <p:spPr>
          <a:xfrm>
            <a:off x="1257480" y="720720"/>
            <a:ext cx="4800240" cy="3600000"/>
          </a:xfrm>
          <a:prstGeom prst="rect">
            <a:avLst/>
          </a:prstGeom>
        </p:spPr>
      </p:sp>
      <p:sp>
        <p:nvSpPr>
          <p:cNvPr id="964" name="PlaceHolder 3"/>
          <p:cNvSpPr>
            <a:spLocks noGrp="1"/>
          </p:cNvSpPr>
          <p:nvPr>
            <p:ph type="body"/>
          </p:nvPr>
        </p:nvSpPr>
        <p:spPr>
          <a:xfrm>
            <a:off x="731520" y="4560480"/>
            <a:ext cx="5852160" cy="4320720"/>
          </a:xfrm>
          <a:prstGeom prst="rect">
            <a:avLst/>
          </a:prstGeom>
        </p:spPr>
        <p:txBody>
          <a:bodyPr lIns="99000" rIns="99000" tIns="49680" bIns="49680"/>
          <a:p>
            <a:pPr marL="216000" indent="-216000">
              <a:lnSpc>
                <a:spcPct val="100000"/>
              </a:lnSpc>
            </a:pPr>
            <a:r>
              <a:rPr b="0" lang="fr-FR" sz="2000" spc="-1" strike="noStrike">
                <a:latin typeface="Arial"/>
              </a:rPr>
              <a:t>Decrivent l’arrangement de sommets 3D pour créer de formes 3D</a:t>
            </a:r>
            <a:endParaRPr b="0" lang="fr-FR" sz="2000" spc="-1" strike="noStrike">
              <a:latin typeface="Arial"/>
            </a:endParaRPr>
          </a:p>
          <a:p>
            <a:pPr marL="216000" indent="-216000">
              <a:lnSpc>
                <a:spcPct val="100000"/>
              </a:lnSpc>
            </a:pPr>
            <a:r>
              <a:rPr b="0" lang="fr-FR" sz="2000" spc="-1" strike="noStrike">
                <a:latin typeface="Arial"/>
              </a:rPr>
              <a:t>Points </a:t>
            </a:r>
            <a:endParaRPr b="0" lang="fr-FR" sz="2000" spc="-1" strike="noStrike">
              <a:latin typeface="Arial"/>
            </a:endParaRPr>
          </a:p>
          <a:p>
            <a:pPr marL="216000" indent="-216000">
              <a:lnSpc>
                <a:spcPct val="100000"/>
              </a:lnSpc>
            </a:pPr>
            <a:r>
              <a:rPr b="0" lang="fr-FR" sz="2000" spc="-1" strike="noStrike">
                <a:latin typeface="Arial"/>
              </a:rPr>
              <a:t>Une manière plus compacte est l’utilisation de courbes qui peuvent être approximés par des points ou des lignes, elles peuvent décrire des surfaces complexes</a:t>
            </a:r>
            <a:endParaRPr b="0" lang="fr-FR" sz="2000" spc="-1" strike="noStrike">
              <a:latin typeface="Arial"/>
            </a:endParaRPr>
          </a:p>
          <a:p>
            <a:pPr marL="216000" indent="-216000">
              <a:lnSpc>
                <a:spcPct val="100000"/>
              </a:lnSpc>
            </a:pPr>
            <a:r>
              <a:rPr b="0" lang="fr-FR" sz="2000" spc="-1" strike="noStrike">
                <a:latin typeface="Arial"/>
              </a:rPr>
              <a:t>Polygones  : toute forme peut être representee par un ensemble de triangles : plus on en a, plus la surface est précise</a:t>
            </a:r>
            <a:endParaRPr b="0" lang="fr-FR" sz="20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sldImg"/>
          </p:nvPr>
        </p:nvSpPr>
        <p:spPr>
          <a:xfrm>
            <a:off x="1257480" y="720720"/>
            <a:ext cx="4801680" cy="3600000"/>
          </a:xfrm>
          <a:prstGeom prst="rect">
            <a:avLst/>
          </a:prstGeom>
        </p:spPr>
      </p:sp>
      <p:sp>
        <p:nvSpPr>
          <p:cNvPr id="918"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endParaRPr b="0" lang="fr-FR" sz="2000" spc="-1" strike="noStrike">
              <a:latin typeface="Arial"/>
            </a:endParaRPr>
          </a:p>
          <a:p>
            <a:pPr marL="216000" indent="-216000">
              <a:lnSpc>
                <a:spcPct val="100000"/>
              </a:lnSpc>
            </a:pPr>
            <a:endParaRPr b="0" lang="fr-FR" sz="2000" spc="-1" strike="noStrike">
              <a:latin typeface="Arial"/>
            </a:endParaRPr>
          </a:p>
        </p:txBody>
      </p:sp>
      <p:sp>
        <p:nvSpPr>
          <p:cNvPr id="919"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C5DC289D-6B5A-4F3B-8B58-B6539F76D018}"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90CD1A3A-31DB-40F7-8D74-7CB333F95BEB}" type="slidenum">
              <a:rPr b="0" lang="fr-FR" sz="1300" spc="-1" strike="noStrike">
                <a:latin typeface="Times New Roman"/>
              </a:rPr>
              <a:t>&lt;numéro&gt;</a:t>
            </a:fld>
            <a:endParaRPr b="0" lang="fr-FR" sz="1300" spc="-1" strike="noStrike">
              <a:latin typeface="Times New Roman"/>
            </a:endParaRPr>
          </a:p>
        </p:txBody>
      </p:sp>
      <p:sp>
        <p:nvSpPr>
          <p:cNvPr id="966" name="PlaceHolder 2"/>
          <p:cNvSpPr>
            <a:spLocks noGrp="1"/>
          </p:cNvSpPr>
          <p:nvPr>
            <p:ph type="sldImg"/>
          </p:nvPr>
        </p:nvSpPr>
        <p:spPr>
          <a:xfrm>
            <a:off x="1257480" y="720720"/>
            <a:ext cx="4800240" cy="3600000"/>
          </a:xfrm>
          <a:prstGeom prst="rect">
            <a:avLst/>
          </a:prstGeom>
        </p:spPr>
      </p:sp>
      <p:sp>
        <p:nvSpPr>
          <p:cNvPr id="967" name="PlaceHolder 3"/>
          <p:cNvSpPr>
            <a:spLocks noGrp="1"/>
          </p:cNvSpPr>
          <p:nvPr>
            <p:ph type="body"/>
          </p:nvPr>
        </p:nvSpPr>
        <p:spPr>
          <a:xfrm>
            <a:off x="731520" y="4560480"/>
            <a:ext cx="5852160" cy="4320720"/>
          </a:xfrm>
          <a:prstGeom prst="rect">
            <a:avLst/>
          </a:prstGeom>
        </p:spPr>
        <p:txBody>
          <a:bodyPr lIns="99000" rIns="99000" tIns="49680" bIns="49680"/>
          <a:p>
            <a:pPr marL="343080" indent="-342720">
              <a:lnSpc>
                <a:spcPct val="80000"/>
              </a:lnSpc>
              <a:buClr>
                <a:srgbClr val="000000"/>
              </a:buClr>
              <a:buFont typeface="Arial"/>
              <a:buChar char="•"/>
            </a:pPr>
            <a:r>
              <a:rPr b="0" lang="fr-FR" sz="1200" spc="-1" strike="noStrike">
                <a:latin typeface="Arial"/>
              </a:rPr>
              <a:t>Modélisant naturellement une surface courbe</a:t>
            </a:r>
            <a:endParaRPr b="0" lang="fr-FR" sz="1200" spc="-1" strike="noStrike">
              <a:latin typeface="Arial"/>
            </a:endParaRPr>
          </a:p>
          <a:p>
            <a:pPr>
              <a:lnSpc>
                <a:spcPct val="100000"/>
              </a:lnSpc>
            </a:pPr>
            <a:r>
              <a:rPr b="0" lang="fr-FR" sz="1200" spc="-1" strike="noStrike">
                <a:solidFill>
                  <a:srgbClr val="000000"/>
                </a:solidFill>
                <a:latin typeface="Arial"/>
                <a:ea typeface="ＭＳ Ｐゴシック"/>
              </a:rPr>
              <a:t>•</a:t>
            </a:r>
            <a:r>
              <a:rPr b="0" lang="fr-FR" sz="1200" spc="-1" strike="noStrike">
                <a:solidFill>
                  <a:srgbClr val="000000"/>
                </a:solidFill>
                <a:latin typeface="Arial"/>
                <a:ea typeface="ＭＳ Ｐゴシック"/>
              </a:rPr>
              <a:t>De raisonner sur un modèle mathématique précis :  chaque point peut être déterminé de manière précise, précision, stockage (vectoriel)</a:t>
            </a:r>
            <a:endParaRPr b="0" lang="fr-FR" sz="1200" spc="-1" strike="noStrike">
              <a:latin typeface="Arial"/>
            </a:endParaRPr>
          </a:p>
          <a:p>
            <a:pPr>
              <a:lnSpc>
                <a:spcPct val="100000"/>
              </a:lnSpc>
            </a:pPr>
            <a:r>
              <a:rPr b="0" lang="fr-FR" sz="1200" spc="-1" strike="noStrike">
                <a:solidFill>
                  <a:srgbClr val="000000"/>
                </a:solidFill>
                <a:latin typeface="Arial"/>
                <a:ea typeface="ＭＳ Ｐゴシック"/>
              </a:rPr>
              <a:t> •</a:t>
            </a:r>
            <a:r>
              <a:rPr b="0" lang="fr-FR" sz="1200" spc="-1" strike="noStrike">
                <a:solidFill>
                  <a:srgbClr val="000000"/>
                </a:solidFill>
                <a:latin typeface="Arial"/>
                <a:ea typeface="ＭＳ Ｐゴシック"/>
              </a:rPr>
              <a:t>De passer à une représentation digitale, si besoin est, avec un pas d'échantillonnage librement fixé.</a:t>
            </a:r>
            <a:endParaRPr b="0" lang="fr-FR" sz="1200" spc="-1" strike="noStrike">
              <a:latin typeface="Arial"/>
            </a:endParaRPr>
          </a:p>
          <a:p>
            <a:pPr marL="343080" indent="-342720">
              <a:lnSpc>
                <a:spcPct val="80000"/>
              </a:lnSpc>
              <a:buClr>
                <a:srgbClr val="000000"/>
              </a:buClr>
              <a:buFont typeface="Arial"/>
              <a:buChar char="•"/>
            </a:pPr>
            <a:r>
              <a:rPr b="0" lang="fr-FR" sz="1200" spc="-1" strike="noStrike">
                <a:solidFill>
                  <a:srgbClr val="000000"/>
                </a:solidFill>
                <a:latin typeface="Arial"/>
                <a:ea typeface="ＭＳ Ｐゴシック"/>
              </a:rPr>
              <a:t>Formes paramétriques et non paramétriques </a:t>
            </a:r>
            <a:endParaRPr b="0" lang="fr-FR" sz="12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1258920" y="720720"/>
            <a:ext cx="4797000" cy="3598560"/>
          </a:xfrm>
          <a:prstGeom prst="rect">
            <a:avLst/>
          </a:prstGeom>
        </p:spPr>
      </p:sp>
      <p:sp>
        <p:nvSpPr>
          <p:cNvPr id="969"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Pour chaque valeur de x il y a une valeur y</a:t>
            </a:r>
            <a:endParaRPr b="0" lang="fr-FR" sz="2000" spc="-1" strike="noStrike">
              <a:latin typeface="Arial"/>
            </a:endParaRPr>
          </a:p>
          <a:p>
            <a:pPr marL="216000" indent="-216000">
              <a:lnSpc>
                <a:spcPct val="100000"/>
              </a:lnSpc>
            </a:pPr>
            <a:r>
              <a:rPr b="0" lang="fr-FR" sz="2000" spc="-1" strike="noStrike">
                <a:latin typeface="Arial"/>
              </a:rPr>
              <a:t>Les coniques :intersection d’un cone de revolution avec un plan</a:t>
            </a:r>
            <a:endParaRPr b="0" lang="fr-FR" sz="2000" spc="-1" strike="noStrike">
              <a:latin typeface="Arial"/>
            </a:endParaRPr>
          </a:p>
          <a:p>
            <a:pPr marL="216000" indent="-216000">
              <a:lnSpc>
                <a:spcPct val="100000"/>
              </a:lnSpc>
            </a:pPr>
            <a:r>
              <a:rPr b="0" lang="fr-FR" sz="2000" spc="-1" strike="noStrike">
                <a:latin typeface="Arial"/>
              </a:rPr>
              <a:t>Probleme : dependantes des axes, l’increment constant de x ou y ne sont pas distribués uniformement sur la courbe/surface affecter qualité et précision </a:t>
            </a:r>
            <a:r>
              <a:rPr b="0" lang="fr-FR" sz="2000" spc="-1" strike="noStrike">
                <a:latin typeface="Wingdings"/>
              </a:rPr>
              <a:t></a:t>
            </a:r>
            <a:endParaRPr b="0" lang="fr-FR" sz="2000" spc="-1" strike="noStrike">
              <a:latin typeface="Arial"/>
            </a:endParaRPr>
          </a:p>
        </p:txBody>
      </p:sp>
      <p:sp>
        <p:nvSpPr>
          <p:cNvPr id="970"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EBDC722C-26C1-4B6E-93FD-8A7FBB079640}"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sldImg"/>
          </p:nvPr>
        </p:nvSpPr>
        <p:spPr>
          <a:xfrm>
            <a:off x="1258920" y="720720"/>
            <a:ext cx="4797000" cy="3598560"/>
          </a:xfrm>
          <a:prstGeom prst="rect">
            <a:avLst/>
          </a:prstGeom>
        </p:spPr>
      </p:sp>
      <p:sp>
        <p:nvSpPr>
          <p:cNvPr id="972"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Les coordonnées de chaque point sont représentées comme une fonction d’un seul paramètre qui varie sur un intervalle de valeurs</a:t>
            </a:r>
            <a:endParaRPr b="0" lang="fr-FR" sz="2000" spc="-1" strike="noStrike">
              <a:latin typeface="Arial"/>
            </a:endParaRPr>
          </a:p>
          <a:p>
            <a:pPr marL="216000" indent="-216000">
              <a:lnSpc>
                <a:spcPct val="100000"/>
              </a:lnSpc>
            </a:pPr>
            <a:r>
              <a:rPr b="0" lang="fr-FR" sz="2000" spc="-1" strike="noStrike">
                <a:latin typeface="Arial"/>
              </a:rPr>
              <a:t>Spécifiée par une seule valeur de t</a:t>
            </a:r>
            <a:endParaRPr b="0" lang="fr-FR" sz="2000" spc="-1" strike="noStrike">
              <a:latin typeface="Arial"/>
            </a:endParaRPr>
          </a:p>
        </p:txBody>
      </p:sp>
      <p:sp>
        <p:nvSpPr>
          <p:cNvPr id="973"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5CF281DE-1B4C-4105-B198-5534087CB992}"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17CFB31A-7E38-4834-8035-D50A3589DE37}" type="slidenum">
              <a:rPr b="0" lang="fr-FR" sz="1300" spc="-1" strike="noStrike">
                <a:latin typeface="Times New Roman"/>
              </a:rPr>
              <a:t>&lt;numéro&gt;</a:t>
            </a:fld>
            <a:endParaRPr b="0" lang="fr-FR" sz="1300" spc="-1" strike="noStrike">
              <a:latin typeface="Times New Roman"/>
            </a:endParaRPr>
          </a:p>
        </p:txBody>
      </p:sp>
      <p:sp>
        <p:nvSpPr>
          <p:cNvPr id="975" name="PlaceHolder 2"/>
          <p:cNvSpPr>
            <a:spLocks noGrp="1"/>
          </p:cNvSpPr>
          <p:nvPr>
            <p:ph type="sldImg"/>
          </p:nvPr>
        </p:nvSpPr>
        <p:spPr>
          <a:xfrm>
            <a:off x="1257480" y="720720"/>
            <a:ext cx="4800240" cy="3600000"/>
          </a:xfrm>
          <a:prstGeom prst="rect">
            <a:avLst/>
          </a:prstGeom>
        </p:spPr>
      </p:sp>
      <p:sp>
        <p:nvSpPr>
          <p:cNvPr id="976" name="PlaceHolder 3"/>
          <p:cNvSpPr>
            <a:spLocks noGrp="1"/>
          </p:cNvSpPr>
          <p:nvPr>
            <p:ph type="body"/>
          </p:nvPr>
        </p:nvSpPr>
        <p:spPr>
          <a:xfrm>
            <a:off x="731520" y="4560480"/>
            <a:ext cx="5852160" cy="4320720"/>
          </a:xfrm>
          <a:prstGeom prst="rect">
            <a:avLst/>
          </a:prstGeom>
        </p:spPr>
        <p:txBody>
          <a:bodyPr lIns="99000" rIns="99000" tIns="49680" bIns="49680"/>
          <a:p>
            <a:pPr marL="216000" indent="-216000">
              <a:lnSpc>
                <a:spcPct val="100000"/>
              </a:lnSpc>
            </a:pPr>
            <a:r>
              <a:rPr b="0" lang="fr-FR" sz="2000" spc="-1" strike="noStrike">
                <a:latin typeface="Arial"/>
              </a:rPr>
              <a:t>Division de l’espace en cellules</a:t>
            </a:r>
            <a:endParaRPr b="0" lang="fr-FR" sz="2000" spc="-1" strike="noStrike">
              <a:latin typeface="Arial"/>
            </a:endParaRPr>
          </a:p>
          <a:p>
            <a:pPr marL="216000" indent="-216000">
              <a:lnSpc>
                <a:spcPct val="100000"/>
              </a:lnSpc>
            </a:pPr>
            <a:r>
              <a:rPr b="0" lang="fr-FR" sz="2000" spc="-1" strike="noStrike">
                <a:latin typeface="Arial"/>
              </a:rPr>
              <a:t>Simple, intuitif, facilité d'accès à un point donné </a:t>
            </a:r>
            <a:endParaRPr b="0" lang="fr-FR" sz="2000" spc="-1" strike="noStrike">
              <a:latin typeface="Arial"/>
            </a:endParaRPr>
          </a:p>
          <a:p>
            <a:pPr marL="216000" indent="-216000">
              <a:lnSpc>
                <a:spcPct val="100000"/>
              </a:lnSpc>
            </a:pPr>
            <a:r>
              <a:rPr b="0" lang="fr-FR" sz="2000" spc="-1" strike="noStrike">
                <a:latin typeface="Arial"/>
              </a:rPr>
              <a:t>Représentation coûteuse en mémoire</a:t>
            </a:r>
            <a:endParaRPr b="0" lang="fr-FR" sz="2000" spc="-1" strike="noStrike">
              <a:latin typeface="Arial"/>
            </a:endParaRPr>
          </a:p>
          <a:p>
            <a:pPr marL="216000" indent="-216000">
              <a:lnSpc>
                <a:spcPct val="100000"/>
              </a:lnSpc>
            </a:pPr>
            <a:endParaRPr b="0" lang="fr-FR"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8D768C9A-7B22-4C4C-9C19-24F8C0378398}" type="slidenum">
              <a:rPr b="0" lang="fr-FR" sz="1300" spc="-1" strike="noStrike">
                <a:latin typeface="Times New Roman"/>
              </a:rPr>
              <a:t>&lt;numéro&gt;</a:t>
            </a:fld>
            <a:endParaRPr b="0" lang="fr-FR" sz="1300" spc="-1" strike="noStrike">
              <a:latin typeface="Times New Roman"/>
            </a:endParaRPr>
          </a:p>
        </p:txBody>
      </p:sp>
      <p:sp>
        <p:nvSpPr>
          <p:cNvPr id="978" name="PlaceHolder 2"/>
          <p:cNvSpPr>
            <a:spLocks noGrp="1"/>
          </p:cNvSpPr>
          <p:nvPr>
            <p:ph type="sldImg"/>
          </p:nvPr>
        </p:nvSpPr>
        <p:spPr>
          <a:xfrm>
            <a:off x="1257480" y="720720"/>
            <a:ext cx="4800240" cy="3600000"/>
          </a:xfrm>
          <a:prstGeom prst="rect">
            <a:avLst/>
          </a:prstGeom>
        </p:spPr>
      </p:sp>
      <p:sp>
        <p:nvSpPr>
          <p:cNvPr id="979" name="PlaceHolder 3"/>
          <p:cNvSpPr>
            <a:spLocks noGrp="1"/>
          </p:cNvSpPr>
          <p:nvPr>
            <p:ph type="body"/>
          </p:nvPr>
        </p:nvSpPr>
        <p:spPr>
          <a:xfrm>
            <a:off x="731520" y="4560480"/>
            <a:ext cx="5852160" cy="4320720"/>
          </a:xfrm>
          <a:prstGeom prst="rect">
            <a:avLst/>
          </a:prstGeom>
        </p:spPr>
        <p:txBody>
          <a:bodyPr lIns="99000" rIns="99000" tIns="49680" bIns="49680"/>
          <a:p>
            <a:pPr>
              <a:lnSpc>
                <a:spcPct val="100000"/>
              </a:lnSpc>
              <a:spcBef>
                <a:spcPts val="360"/>
              </a:spcBef>
            </a:pPr>
            <a:r>
              <a:rPr b="0" lang="fr-FR" sz="2000" spc="-1" strike="noStrike">
                <a:latin typeface="Arial"/>
              </a:rPr>
              <a:t>Methodes pour générer de manière automatique une forme using a set of rules or algorithms</a:t>
            </a:r>
            <a:endParaRPr b="0" lang="fr-FR" sz="2000" spc="-1" strike="noStrike">
              <a:latin typeface="Arial"/>
            </a:endParaRPr>
          </a:p>
          <a:p>
            <a:pPr>
              <a:lnSpc>
                <a:spcPct val="100000"/>
              </a:lnSpc>
            </a:pPr>
            <a:r>
              <a:rPr b="0" lang="fr-FR" sz="1200" spc="-1" strike="noStrike">
                <a:solidFill>
                  <a:srgbClr val="000000"/>
                </a:solidFill>
                <a:latin typeface="Arial"/>
                <a:ea typeface="ＭＳ Ｐゴシック"/>
              </a:rPr>
              <a:t>Les systèmes de particules permettent de simuler des objets autrement difficiles à représenter </a:t>
            </a:r>
            <a:endParaRPr b="0" lang="fr-FR" sz="1200" spc="-1" strike="noStrike">
              <a:latin typeface="Arial"/>
            </a:endParaRPr>
          </a:p>
          <a:p>
            <a:pPr>
              <a:lnSpc>
                <a:spcPct val="100000"/>
              </a:lnSpc>
            </a:pPr>
            <a:r>
              <a:rPr b="0" lang="fr-FR" sz="1200" spc="-1" strike="noStrike">
                <a:solidFill>
                  <a:srgbClr val="000000"/>
                </a:solidFill>
                <a:latin typeface="Arial"/>
                <a:ea typeface="ＭＳ Ｐゴシック"/>
              </a:rPr>
              <a:t>– </a:t>
            </a:r>
            <a:r>
              <a:rPr b="0" lang="fr-FR" sz="1200" spc="-1" strike="noStrike">
                <a:solidFill>
                  <a:srgbClr val="000000"/>
                </a:solidFill>
                <a:latin typeface="Arial"/>
                <a:ea typeface="ＭＳ Ｐゴシック"/>
              </a:rPr>
              <a:t>ex: feu, nuage, feux d’artifice, arbres, herbe, rivière, etc. </a:t>
            </a:r>
            <a:endParaRPr b="0" lang="fr-FR" sz="1200" spc="-1" strike="noStrike">
              <a:latin typeface="Arial"/>
            </a:endParaRPr>
          </a:p>
          <a:p>
            <a:pPr>
              <a:lnSpc>
                <a:spcPct val="100000"/>
              </a:lnSpc>
            </a:pPr>
            <a:r>
              <a:rPr b="0" lang="fr-FR" sz="1200" spc="-1" strike="noStrike">
                <a:solidFill>
                  <a:srgbClr val="000000"/>
                </a:solidFill>
                <a:latin typeface="Arial"/>
                <a:ea typeface="ＭＳ Ｐゴシック"/>
              </a:rPr>
              <a:t>•  </a:t>
            </a:r>
            <a:r>
              <a:rPr b="0" lang="fr-FR" sz="1200" spc="-1" strike="noStrike">
                <a:solidFill>
                  <a:srgbClr val="000000"/>
                </a:solidFill>
                <a:latin typeface="Arial"/>
                <a:ea typeface="ＭＳ Ｐゴシック"/>
              </a:rPr>
              <a:t>Une particule évolue dans le temps</a:t>
            </a:r>
            <a:br/>
            <a:r>
              <a:rPr b="0" lang="fr-FR" sz="1200" spc="-1" strike="noStrike">
                <a:solidFill>
                  <a:srgbClr val="000000"/>
                </a:solidFill>
                <a:latin typeface="Arial"/>
                <a:ea typeface="ＭＳ Ｐゴシック"/>
              </a:rPr>
              <a:t>– création, mouvement, interaction, displarition </a:t>
            </a:r>
            <a:endParaRPr b="0" lang="fr-FR" sz="1200" spc="-1" strike="noStrike">
              <a:latin typeface="Arial"/>
            </a:endParaRPr>
          </a:p>
          <a:p>
            <a:pPr>
              <a:lnSpc>
                <a:spcPct val="100000"/>
              </a:lnSpc>
            </a:pPr>
            <a:r>
              <a:rPr b="0" lang="fr-FR" sz="1200" spc="-1" strike="noStrike">
                <a:solidFill>
                  <a:srgbClr val="000000"/>
                </a:solidFill>
                <a:latin typeface="Arial"/>
                <a:ea typeface="ＭＳ Ｐゴシック"/>
              </a:rPr>
              <a:t>•  </a:t>
            </a:r>
            <a:r>
              <a:rPr b="0" lang="fr-FR" sz="1200" spc="-1" strike="noStrike">
                <a:solidFill>
                  <a:srgbClr val="000000"/>
                </a:solidFill>
                <a:latin typeface="Arial"/>
                <a:ea typeface="ＭＳ Ｐゴシック"/>
              </a:rPr>
              <a:t>Une particule peut contrôler n’importe quel paramètre </a:t>
            </a:r>
            <a:endParaRPr b="0" lang="fr-FR" sz="1200" spc="-1" strike="noStrike">
              <a:latin typeface="Arial"/>
            </a:endParaRPr>
          </a:p>
          <a:p>
            <a:pPr>
              <a:lnSpc>
                <a:spcPct val="100000"/>
              </a:lnSpc>
            </a:pPr>
            <a:r>
              <a:rPr b="0" lang="fr-FR" sz="1200" spc="-1" strike="noStrike">
                <a:solidFill>
                  <a:srgbClr val="000000"/>
                </a:solidFill>
                <a:latin typeface="Arial"/>
                <a:ea typeface="ＭＳ Ｐゴシック"/>
              </a:rPr>
              <a:t>– </a:t>
            </a:r>
            <a:r>
              <a:rPr b="0" lang="fr-FR" sz="1200" spc="-1" strike="noStrike">
                <a:solidFill>
                  <a:srgbClr val="000000"/>
                </a:solidFill>
                <a:latin typeface="Arial"/>
                <a:ea typeface="ＭＳ Ｐゴシック"/>
              </a:rPr>
              <a:t>ex: direction, couleur, opacité, grosseur, primitive, etc. </a:t>
            </a:r>
            <a:endParaRPr b="0" lang="fr-FR" sz="1200" spc="-1" strike="noStrike">
              <a:latin typeface="Arial"/>
            </a:endParaRPr>
          </a:p>
          <a:p>
            <a:pPr>
              <a:lnSpc>
                <a:spcPct val="100000"/>
              </a:lnSpc>
            </a:pPr>
            <a:endParaRPr b="0" lang="fr-FR" sz="12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1258920" y="720720"/>
            <a:ext cx="4797000" cy="3598560"/>
          </a:xfrm>
          <a:prstGeom prst="rect">
            <a:avLst/>
          </a:prstGeom>
        </p:spPr>
      </p:sp>
      <p:sp>
        <p:nvSpPr>
          <p:cNvPr id="981" name="PlaceHolder 2"/>
          <p:cNvSpPr>
            <a:spLocks noGrp="1"/>
          </p:cNvSpPr>
          <p:nvPr>
            <p:ph type="body"/>
          </p:nvPr>
        </p:nvSpPr>
        <p:spPr>
          <a:xfrm>
            <a:off x="731880" y="4559400"/>
            <a:ext cx="5851080" cy="4320720"/>
          </a:xfrm>
          <a:prstGeom prst="rect">
            <a:avLst/>
          </a:prstGeom>
        </p:spPr>
        <p:txBody>
          <a:bodyPr lIns="99000" rIns="99000" tIns="49680" bIns="49680"/>
          <a:p>
            <a:endParaRPr b="0" lang="fr-FR" sz="2000" spc="-1" strike="noStrike">
              <a:latin typeface="Arial"/>
            </a:endParaRPr>
          </a:p>
        </p:txBody>
      </p:sp>
      <p:sp>
        <p:nvSpPr>
          <p:cNvPr id="982"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7A0853C8-7CAC-43A4-8269-E3A2939F0983}"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40CCD230-CE1B-4BED-BBD9-DAABC10971EC}"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984" name="PlaceHolder 2"/>
          <p:cNvSpPr>
            <a:spLocks noGrp="1"/>
          </p:cNvSpPr>
          <p:nvPr>
            <p:ph type="sldImg"/>
          </p:nvPr>
        </p:nvSpPr>
        <p:spPr>
          <a:xfrm>
            <a:off x="1257480" y="720720"/>
            <a:ext cx="4800240" cy="3600000"/>
          </a:xfrm>
          <a:prstGeom prst="rect">
            <a:avLst/>
          </a:prstGeom>
        </p:spPr>
      </p:sp>
      <p:sp>
        <p:nvSpPr>
          <p:cNvPr id="985" name="PlaceHolder 3"/>
          <p:cNvSpPr>
            <a:spLocks noGrp="1"/>
          </p:cNvSpPr>
          <p:nvPr>
            <p:ph type="body"/>
          </p:nvPr>
        </p:nvSpPr>
        <p:spPr>
          <a:xfrm>
            <a:off x="731880" y="4560840"/>
            <a:ext cx="5851080" cy="4320720"/>
          </a:xfrm>
          <a:prstGeom prst="rect">
            <a:avLst/>
          </a:prstGeom>
        </p:spPr>
        <p:txBody>
          <a:bodyPr lIns="99000" rIns="99000" tIns="49680" bIns="49680"/>
          <a:p>
            <a:pPr marL="216000" indent="-216000">
              <a:lnSpc>
                <a:spcPct val="100000"/>
              </a:lnSpc>
            </a:pPr>
            <a:r>
              <a:rPr b="0" lang="fr-FR" sz="1000" spc="-1" strike="noStrike">
                <a:latin typeface="Arial"/>
              </a:rPr>
              <a:t>Rendering: the process of generating an image</a:t>
            </a:r>
            <a:endParaRPr b="0" lang="fr-FR" sz="1000" spc="-1" strike="noStrike">
              <a:latin typeface="Arial"/>
            </a:endParaRPr>
          </a:p>
          <a:p>
            <a:pPr marL="216000" indent="-216000">
              <a:lnSpc>
                <a:spcPct val="100000"/>
              </a:lnSpc>
            </a:pPr>
            <a:r>
              <a:rPr b="0" lang="fr-FR" sz="1000" spc="-1" strike="noStrike">
                <a:latin typeface="Arial"/>
              </a:rPr>
              <a:t>The first part involves determining where the points in the virtual world should appear on the display. This is accomplished by modelling transformation which are combined with viewing transformations and projection transformation to produce the final result. The second part involves how each part of the model should appear after taking into account lighting sources and surface properties that are defined in the virtual world. Then, the model is displayed in the screen</a:t>
            </a:r>
            <a:endParaRPr b="0" lang="fr-FR" sz="1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0D2934C3-E2DB-4E58-ABE7-91733F983CEE}"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987" name="PlaceHolder 2"/>
          <p:cNvSpPr>
            <a:spLocks noGrp="1"/>
          </p:cNvSpPr>
          <p:nvPr>
            <p:ph type="sldImg"/>
          </p:nvPr>
        </p:nvSpPr>
        <p:spPr>
          <a:xfrm>
            <a:off x="1257480" y="720720"/>
            <a:ext cx="4800240" cy="3600000"/>
          </a:xfrm>
          <a:prstGeom prst="rect">
            <a:avLst/>
          </a:prstGeom>
        </p:spPr>
      </p:sp>
      <p:sp>
        <p:nvSpPr>
          <p:cNvPr id="988" name="PlaceHolder 3"/>
          <p:cNvSpPr>
            <a:spLocks noGrp="1"/>
          </p:cNvSpPr>
          <p:nvPr>
            <p:ph type="body"/>
          </p:nvPr>
        </p:nvSpPr>
        <p:spPr>
          <a:xfrm>
            <a:off x="731880" y="4560840"/>
            <a:ext cx="5851080" cy="4320720"/>
          </a:xfrm>
          <a:prstGeom prst="rect">
            <a:avLst/>
          </a:prstGeom>
        </p:spPr>
        <p:txBody>
          <a:bodyPr lIns="99000" rIns="99000" tIns="49680" bIns="49680"/>
          <a:p>
            <a:pPr marL="216000" indent="-216000">
              <a:lnSpc>
                <a:spcPct val="100000"/>
              </a:lnSpc>
            </a:pPr>
            <a:r>
              <a:rPr b="0" lang="fr-FR" sz="1000" spc="-1" strike="noStrike">
                <a:latin typeface="Arial"/>
              </a:rPr>
              <a:t>Pipeline géometrique</a:t>
            </a:r>
            <a:endParaRPr b="0" lang="fr-FR" sz="1000" spc="-1" strike="noStrike">
              <a:latin typeface="Arial"/>
            </a:endParaRPr>
          </a:p>
          <a:p>
            <a:pPr marL="216000" indent="-216000">
              <a:lnSpc>
                <a:spcPct val="100000"/>
              </a:lnSpc>
            </a:pPr>
            <a:r>
              <a:rPr b="0" lang="fr-FR" sz="1000" spc="-1" strike="noStrike">
                <a:latin typeface="Arial"/>
              </a:rPr>
              <a:t>The geometry pipeline takes vertices as input. The transform engine applies the world, view, and projection transforms to the vertices, clips the result, and passes everything to the rasterizer.</a:t>
            </a:r>
            <a:endParaRPr b="0" lang="fr-FR" sz="1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F5DD80ED-5626-47D8-A243-DE4475006ED7}"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990" name="PlaceHolder 2"/>
          <p:cNvSpPr>
            <a:spLocks noGrp="1"/>
          </p:cNvSpPr>
          <p:nvPr>
            <p:ph type="sldImg"/>
          </p:nvPr>
        </p:nvSpPr>
        <p:spPr>
          <a:xfrm>
            <a:off x="1257480" y="720720"/>
            <a:ext cx="4800240" cy="3600000"/>
          </a:xfrm>
          <a:prstGeom prst="rect">
            <a:avLst/>
          </a:prstGeom>
        </p:spPr>
      </p:sp>
      <p:sp>
        <p:nvSpPr>
          <p:cNvPr id="991" name="PlaceHolder 3"/>
          <p:cNvSpPr>
            <a:spLocks noGrp="1"/>
          </p:cNvSpPr>
          <p:nvPr>
            <p:ph type="body"/>
          </p:nvPr>
        </p:nvSpPr>
        <p:spPr>
          <a:xfrm>
            <a:off x="731880" y="4560840"/>
            <a:ext cx="5851080" cy="4319280"/>
          </a:xfrm>
          <a:prstGeom prst="rect">
            <a:avLst/>
          </a:prstGeom>
        </p:spPr>
        <p:txBody>
          <a:bodyPr lIns="99000" rIns="99000" tIns="49680" bIns="49680"/>
          <a:p>
            <a:pPr>
              <a:lnSpc>
                <a:spcPct val="100000"/>
              </a:lnSpc>
              <a:spcBef>
                <a:spcPts val="360"/>
              </a:spcBef>
            </a:pPr>
            <a:r>
              <a:rPr b="0" lang="fr-FR" sz="2000" spc="-1" strike="noStrike">
                <a:latin typeface="Arial"/>
              </a:rPr>
              <a:t>Scaling can be applied to all axes, each with a different scaling factor</a:t>
            </a:r>
            <a:endParaRPr b="0" lang="fr-FR" sz="2000" spc="-1" strike="noStrike">
              <a:latin typeface="Arial"/>
            </a:endParaRPr>
          </a:p>
          <a:p>
            <a:pPr>
              <a:lnSpc>
                <a:spcPct val="100000"/>
              </a:lnSpc>
            </a:pPr>
            <a:endParaRPr b="0" lang="fr-FR"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sldImg"/>
          </p:nvPr>
        </p:nvSpPr>
        <p:spPr>
          <a:xfrm>
            <a:off x="1258920" y="720720"/>
            <a:ext cx="4797000" cy="3598560"/>
          </a:xfrm>
          <a:prstGeom prst="rect">
            <a:avLst/>
          </a:prstGeom>
        </p:spPr>
      </p:sp>
      <p:sp>
        <p:nvSpPr>
          <p:cNvPr id="921"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800" spc="-1" strike="noStrike">
                <a:latin typeface="Times New Roman"/>
              </a:rPr>
              <a:t>Environnement de synthèse qui remplace le monde réel -&gt; immersion et point de vue libre</a:t>
            </a:r>
            <a:endParaRPr b="0" lang="fr-FR" sz="800" spc="-1" strike="noStrike">
              <a:latin typeface="Arial"/>
            </a:endParaRPr>
          </a:p>
          <a:p>
            <a:pPr marL="216000" indent="-216000">
              <a:lnSpc>
                <a:spcPct val="100000"/>
              </a:lnSpc>
            </a:pPr>
            <a:r>
              <a:rPr b="0" lang="fr-FR" sz="800" spc="-1" strike="noStrike">
                <a:latin typeface="Times New Roman"/>
              </a:rPr>
              <a:t>Superposer des objets virtuels au monde réel &gt; ce sont deux calques différents</a:t>
            </a:r>
            <a:endParaRPr b="0" lang="fr-FR" sz="800" spc="-1" strike="noStrike">
              <a:latin typeface="Arial"/>
            </a:endParaRPr>
          </a:p>
          <a:p>
            <a:pPr marL="216000" indent="-216000">
              <a:lnSpc>
                <a:spcPct val="100000"/>
              </a:lnSpc>
            </a:pPr>
            <a:r>
              <a:rPr b="0" lang="fr-FR" sz="800" spc="-1" strike="noStrike">
                <a:latin typeface="Times New Roman"/>
              </a:rPr>
              <a:t>MR est une expérience qui va permettre de mélanger les deux mondes qui vont pouvoir interagir entre eux -&gt; caméra de profondeur</a:t>
            </a:r>
            <a:endParaRPr b="0" lang="fr-FR" sz="800" spc="-1" strike="noStrike">
              <a:latin typeface="Arial"/>
            </a:endParaRPr>
          </a:p>
          <a:p>
            <a:pPr marL="216000" indent="-216000">
              <a:lnSpc>
                <a:spcPct val="100000"/>
              </a:lnSpc>
            </a:pPr>
            <a:r>
              <a:rPr b="0" lang="fr-FR" sz="800" spc="-1" strike="noStrike">
                <a:latin typeface="Times New Roman"/>
              </a:rPr>
              <a:t>Monde réel : vidéo du monde réel</a:t>
            </a:r>
            <a:endParaRPr b="0" lang="fr-FR" sz="800" spc="-1" strike="noStrike">
              <a:latin typeface="Arial"/>
            </a:endParaRPr>
          </a:p>
          <a:p>
            <a:pPr marL="216000" indent="-216000">
              <a:lnSpc>
                <a:spcPct val="100000"/>
              </a:lnSpc>
            </a:pPr>
            <a:r>
              <a:rPr b="0" lang="fr-FR" sz="800" spc="-1" strike="noStrike">
                <a:latin typeface="Times New Roman"/>
              </a:rPr>
              <a:t>XR – chapeau pour les trois termes, le X c’est un caractère joker pour replacer V, A ou R, A un moment la distinction va disparaitre</a:t>
            </a:r>
            <a:endParaRPr b="0" lang="fr-FR" sz="800" spc="-1" strike="noStrike">
              <a:latin typeface="Arial"/>
            </a:endParaRPr>
          </a:p>
        </p:txBody>
      </p:sp>
      <p:sp>
        <p:nvSpPr>
          <p:cNvPr id="922"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E973A30C-833F-44DA-B968-77E17CF162BC}"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1258920" y="720720"/>
            <a:ext cx="4797000" cy="3598560"/>
          </a:xfrm>
          <a:prstGeom prst="rect">
            <a:avLst/>
          </a:prstGeom>
        </p:spPr>
      </p:sp>
      <p:sp>
        <p:nvSpPr>
          <p:cNvPr id="993"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La coordonnée x ne change pas</a:t>
            </a:r>
            <a:endParaRPr b="0" lang="fr-FR" sz="2000" spc="-1" strike="noStrike">
              <a:latin typeface="Arial"/>
            </a:endParaRPr>
          </a:p>
        </p:txBody>
      </p:sp>
      <p:sp>
        <p:nvSpPr>
          <p:cNvPr id="994"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970A5FE6-173F-4DBA-BBF9-B8D96520B2A4}"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sldImg"/>
          </p:nvPr>
        </p:nvSpPr>
        <p:spPr>
          <a:xfrm>
            <a:off x="1258920" y="720720"/>
            <a:ext cx="4797000" cy="3598560"/>
          </a:xfrm>
          <a:prstGeom prst="rect">
            <a:avLst/>
          </a:prstGeom>
        </p:spPr>
      </p:sp>
      <p:sp>
        <p:nvSpPr>
          <p:cNvPr id="996"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Le nouvel angle sera phi + theta</a:t>
            </a:r>
            <a:endParaRPr b="0" lang="fr-FR" sz="2000" spc="-1" strike="noStrike">
              <a:latin typeface="Arial"/>
            </a:endParaRPr>
          </a:p>
        </p:txBody>
      </p:sp>
      <p:sp>
        <p:nvSpPr>
          <p:cNvPr id="997"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D6BA232D-D57D-49F0-9BF7-7AAC4AF8D9AE}"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AD60FE4F-E456-4646-B4CD-587C34E7AF03}"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999" name="PlaceHolder 2"/>
          <p:cNvSpPr>
            <a:spLocks noGrp="1"/>
          </p:cNvSpPr>
          <p:nvPr>
            <p:ph type="sldImg"/>
          </p:nvPr>
        </p:nvSpPr>
        <p:spPr>
          <a:xfrm>
            <a:off x="1257480" y="720720"/>
            <a:ext cx="4800240" cy="3600000"/>
          </a:xfrm>
          <a:prstGeom prst="rect">
            <a:avLst/>
          </a:prstGeom>
        </p:spPr>
      </p:sp>
      <p:sp>
        <p:nvSpPr>
          <p:cNvPr id="1000" name="PlaceHolder 3"/>
          <p:cNvSpPr>
            <a:spLocks noGrp="1"/>
          </p:cNvSpPr>
          <p:nvPr>
            <p:ph type="body"/>
          </p:nvPr>
        </p:nvSpPr>
        <p:spPr>
          <a:xfrm>
            <a:off x="731880" y="4560840"/>
            <a:ext cx="5851080" cy="4319280"/>
          </a:xfrm>
          <a:prstGeom prst="rect">
            <a:avLst/>
          </a:prstGeom>
        </p:spPr>
        <p:txBody>
          <a:bodyPr lIns="99000" rIns="99000" tIns="49680" bIns="49680"/>
          <a:p>
            <a:pPr marL="216000" indent="-216000">
              <a:lnSpc>
                <a:spcPct val="100000"/>
              </a:lnSpc>
            </a:pPr>
            <a:r>
              <a:rPr b="0" lang="fr-FR" sz="2000" spc="-1" strike="noStrike">
                <a:latin typeface="Arial"/>
              </a:rPr>
              <a:t>Comment écrire cette matrice ?</a:t>
            </a:r>
            <a:endParaRPr b="0" lang="fr-FR"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sldImg"/>
          </p:nvPr>
        </p:nvSpPr>
        <p:spPr>
          <a:xfrm>
            <a:off x="1258920" y="720720"/>
            <a:ext cx="4797000" cy="3598560"/>
          </a:xfrm>
          <a:prstGeom prst="rect">
            <a:avLst/>
          </a:prstGeom>
        </p:spPr>
      </p:sp>
      <p:sp>
        <p:nvSpPr>
          <p:cNvPr id="1002" name="PlaceHolder 2"/>
          <p:cNvSpPr>
            <a:spLocks noGrp="1"/>
          </p:cNvSpPr>
          <p:nvPr>
            <p:ph type="body"/>
          </p:nvPr>
        </p:nvSpPr>
        <p:spPr>
          <a:xfrm>
            <a:off x="731880" y="4559400"/>
            <a:ext cx="5851080" cy="4320720"/>
          </a:xfrm>
          <a:prstGeom prst="rect">
            <a:avLst/>
          </a:prstGeom>
        </p:spPr>
        <p:txBody>
          <a:bodyPr lIns="99000" rIns="99000" tIns="49680" bIns="49680"/>
          <a:p>
            <a:pPr>
              <a:lnSpc>
                <a:spcPct val="100000"/>
              </a:lnSpc>
              <a:spcBef>
                <a:spcPts val="360"/>
              </a:spcBef>
            </a:pPr>
            <a:r>
              <a:rPr b="0" lang="fr-FR" sz="2000" spc="-1" strike="noStrike">
                <a:latin typeface="Arial"/>
              </a:rPr>
              <a:t>Increase the dimension to process transformations in a uniform way</a:t>
            </a:r>
            <a:endParaRPr b="0" lang="fr-FR" sz="2000" spc="-1" strike="noStrike">
              <a:latin typeface="Arial"/>
            </a:endParaRPr>
          </a:p>
          <a:p>
            <a:pPr>
              <a:lnSpc>
                <a:spcPct val="100000"/>
              </a:lnSpc>
            </a:pPr>
            <a:endParaRPr b="0" lang="fr-FR" sz="2000" spc="-1" strike="noStrike">
              <a:latin typeface="Arial"/>
            </a:endParaRPr>
          </a:p>
        </p:txBody>
      </p:sp>
      <p:sp>
        <p:nvSpPr>
          <p:cNvPr id="1003"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A5D84D7A-5C23-4B8A-96F1-528F3F80C241}"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27725CA4-B074-4E9E-B674-531DBA699DB2}"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1005" name="PlaceHolder 2"/>
          <p:cNvSpPr>
            <a:spLocks noGrp="1"/>
          </p:cNvSpPr>
          <p:nvPr>
            <p:ph type="sldImg"/>
          </p:nvPr>
        </p:nvSpPr>
        <p:spPr>
          <a:xfrm>
            <a:off x="1467000" y="757080"/>
            <a:ext cx="4395600" cy="3298320"/>
          </a:xfrm>
          <a:prstGeom prst="rect">
            <a:avLst/>
          </a:prstGeom>
        </p:spPr>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6" name="PlaceHolder 1"/>
          <p:cNvSpPr>
            <a:spLocks noGrp="1"/>
          </p:cNvSpPr>
          <p:nvPr>
            <p:ph type="sldImg"/>
          </p:nvPr>
        </p:nvSpPr>
        <p:spPr>
          <a:xfrm>
            <a:off x="1258920" y="720720"/>
            <a:ext cx="4797000" cy="3598560"/>
          </a:xfrm>
          <a:prstGeom prst="rect">
            <a:avLst/>
          </a:prstGeom>
        </p:spPr>
      </p:sp>
      <p:sp>
        <p:nvSpPr>
          <p:cNvPr id="1007" name="PlaceHolder 2"/>
          <p:cNvSpPr>
            <a:spLocks noGrp="1"/>
          </p:cNvSpPr>
          <p:nvPr>
            <p:ph type="body"/>
          </p:nvPr>
        </p:nvSpPr>
        <p:spPr>
          <a:xfrm>
            <a:off x="731880" y="4559400"/>
            <a:ext cx="5851080" cy="4320720"/>
          </a:xfrm>
          <a:prstGeom prst="rect">
            <a:avLst/>
          </a:prstGeom>
        </p:spPr>
        <p:txBody>
          <a:bodyPr lIns="99000" rIns="99000" tIns="49680" bIns="49680"/>
          <a:p>
            <a:endParaRPr b="0" lang="fr-FR" sz="2000" spc="-1" strike="noStrike">
              <a:latin typeface="Arial"/>
            </a:endParaRPr>
          </a:p>
        </p:txBody>
      </p:sp>
      <p:sp>
        <p:nvSpPr>
          <p:cNvPr id="1008"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057A8D20-2E16-49A7-9114-94B68F80D714}"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9" name="PlaceHolder 1"/>
          <p:cNvSpPr>
            <a:spLocks noGrp="1"/>
          </p:cNvSpPr>
          <p:nvPr>
            <p:ph type="sldImg"/>
          </p:nvPr>
        </p:nvSpPr>
        <p:spPr>
          <a:xfrm>
            <a:off x="1258920" y="720720"/>
            <a:ext cx="4797000" cy="3598560"/>
          </a:xfrm>
          <a:prstGeom prst="rect">
            <a:avLst/>
          </a:prstGeom>
        </p:spPr>
      </p:sp>
      <p:sp>
        <p:nvSpPr>
          <p:cNvPr id="1010" name="PlaceHolder 2"/>
          <p:cNvSpPr>
            <a:spLocks noGrp="1"/>
          </p:cNvSpPr>
          <p:nvPr>
            <p:ph type="body"/>
          </p:nvPr>
        </p:nvSpPr>
        <p:spPr>
          <a:xfrm>
            <a:off x="731880" y="4559400"/>
            <a:ext cx="5851080" cy="4320720"/>
          </a:xfrm>
          <a:prstGeom prst="rect">
            <a:avLst/>
          </a:prstGeom>
        </p:spPr>
        <p:txBody>
          <a:bodyPr lIns="99000" rIns="99000" tIns="49680" bIns="49680"/>
          <a:p>
            <a:pPr>
              <a:lnSpc>
                <a:spcPct val="100000"/>
              </a:lnSpc>
              <a:spcBef>
                <a:spcPts val="360"/>
              </a:spcBef>
            </a:pPr>
            <a:r>
              <a:rPr b="0" lang="fr-FR" sz="1200" spc="-1" strike="noStrike">
                <a:latin typeface="Arial"/>
              </a:rPr>
              <a:t>Hierarchical structure used to represent scene and the relationships between them </a:t>
            </a:r>
            <a:r>
              <a:rPr b="0" lang="fr-FR" sz="2000" spc="-1" strike="noStrike">
                <a:latin typeface="Arial"/>
              </a:rPr>
              <a:t>pour gérer facilement les scènes complexes</a:t>
            </a:r>
            <a:endParaRPr b="0" lang="fr-FR" sz="2000" spc="-1" strike="noStrike">
              <a:latin typeface="Arial"/>
            </a:endParaRPr>
          </a:p>
          <a:p>
            <a:pPr>
              <a:lnSpc>
                <a:spcPct val="100000"/>
              </a:lnSpc>
            </a:pPr>
            <a:r>
              <a:rPr b="0" lang="fr-FR" sz="1200" spc="-1" strike="noStrike">
                <a:latin typeface="Arial"/>
              </a:rPr>
              <a:t>Objects in the world are made from parts!</a:t>
            </a:r>
            <a:endParaRPr b="0" lang="fr-FR" sz="1200" spc="-1" strike="noStrike">
              <a:latin typeface="Arial"/>
            </a:endParaRPr>
          </a:p>
          <a:p>
            <a:pPr>
              <a:lnSpc>
                <a:spcPct val="100000"/>
              </a:lnSpc>
            </a:pPr>
            <a:endParaRPr b="0" lang="fr-FR" sz="1200" spc="-1" strike="noStrike">
              <a:latin typeface="Arial"/>
            </a:endParaRPr>
          </a:p>
          <a:p>
            <a:pPr>
              <a:lnSpc>
                <a:spcPct val="100000"/>
              </a:lnSpc>
            </a:pPr>
            <a:endParaRPr b="0" lang="fr-FR" sz="1200" spc="-1" strike="noStrike">
              <a:latin typeface="Arial"/>
            </a:endParaRPr>
          </a:p>
        </p:txBody>
      </p:sp>
      <p:sp>
        <p:nvSpPr>
          <p:cNvPr id="1011"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FBF68E84-0074-418B-8AB8-DC78BBF05A57}"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PlaceHolder 1"/>
          <p:cNvSpPr>
            <a:spLocks noGrp="1"/>
          </p:cNvSpPr>
          <p:nvPr>
            <p:ph type="sldImg"/>
          </p:nvPr>
        </p:nvSpPr>
        <p:spPr>
          <a:xfrm>
            <a:off x="1258920" y="720720"/>
            <a:ext cx="4797000" cy="3598560"/>
          </a:xfrm>
          <a:prstGeom prst="rect">
            <a:avLst/>
          </a:prstGeom>
        </p:spPr>
      </p:sp>
      <p:sp>
        <p:nvSpPr>
          <p:cNvPr id="1013"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1200" spc="-1" strike="noStrike">
                <a:latin typeface="Arial"/>
              </a:rPr>
              <a:t>Leafs are basic 3D object, non-leaf nodes are groups, transformations, properties</a:t>
            </a:r>
            <a:endParaRPr b="0" lang="fr-FR" sz="1200" spc="-1" strike="noStrike">
              <a:latin typeface="Arial"/>
            </a:endParaRPr>
          </a:p>
          <a:p>
            <a:pPr>
              <a:lnSpc>
                <a:spcPct val="100000"/>
              </a:lnSpc>
              <a:spcBef>
                <a:spcPts val="360"/>
              </a:spcBef>
            </a:pPr>
            <a:r>
              <a:rPr b="0" lang="fr-FR" sz="1200" spc="-1" strike="noStrike">
                <a:latin typeface="Arial"/>
              </a:rPr>
              <a:t>Groups related objects into a compound object which can be transformed as a single object</a:t>
            </a:r>
            <a:endParaRPr b="0" lang="fr-FR" sz="1200" spc="-1" strike="noStrike">
              <a:latin typeface="Arial"/>
            </a:endParaRPr>
          </a:p>
          <a:p>
            <a:pPr>
              <a:lnSpc>
                <a:spcPct val="100000"/>
              </a:lnSpc>
            </a:pPr>
            <a:r>
              <a:rPr b="0" lang="fr-FR" sz="1200" spc="-1" strike="noStrike">
                <a:latin typeface="Arial"/>
              </a:rPr>
              <a:t>Allows definitions of objects in own coordinate systems, effective reuse of geometry</a:t>
            </a:r>
            <a:endParaRPr b="0" lang="fr-FR" sz="1200" spc="-1" strike="noStrike">
              <a:latin typeface="Arial"/>
            </a:endParaRPr>
          </a:p>
          <a:p>
            <a:pPr>
              <a:lnSpc>
                <a:spcPct val="100000"/>
              </a:lnSpc>
              <a:spcBef>
                <a:spcPts val="360"/>
              </a:spcBef>
            </a:pPr>
            <a:r>
              <a:rPr b="0" lang="fr-FR" sz="2000" spc="-1" strike="noStrike">
                <a:latin typeface="Arial"/>
              </a:rPr>
              <a:t>Galileo</a:t>
            </a:r>
            <a:endParaRPr b="0" lang="fr-FR" sz="2000" spc="-1" strike="noStrike">
              <a:latin typeface="Arial"/>
            </a:endParaRPr>
          </a:p>
          <a:p>
            <a:pPr>
              <a:lnSpc>
                <a:spcPct val="100000"/>
              </a:lnSpc>
            </a:pPr>
            <a:endParaRPr b="0" lang="fr-FR" sz="2000" spc="-1" strike="noStrike">
              <a:latin typeface="Arial"/>
            </a:endParaRPr>
          </a:p>
          <a:p>
            <a:pPr>
              <a:lnSpc>
                <a:spcPct val="100000"/>
              </a:lnSpc>
            </a:pPr>
            <a:endParaRPr b="0" lang="fr-FR" sz="2000" spc="-1" strike="noStrike">
              <a:latin typeface="Arial"/>
            </a:endParaRPr>
          </a:p>
        </p:txBody>
      </p:sp>
      <p:sp>
        <p:nvSpPr>
          <p:cNvPr id="1014"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FF3A9CFF-F682-45D2-8FCC-24A0D2F0436A}"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5"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077C1F75-2D4E-4DBC-9B2C-449C67F0A0FF}"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1016" name="PlaceHolder 2"/>
          <p:cNvSpPr>
            <a:spLocks noGrp="1"/>
          </p:cNvSpPr>
          <p:nvPr>
            <p:ph type="sldImg"/>
          </p:nvPr>
        </p:nvSpPr>
        <p:spPr>
          <a:xfrm>
            <a:off x="1257480" y="720720"/>
            <a:ext cx="4800240" cy="3600000"/>
          </a:xfrm>
          <a:prstGeom prst="rect">
            <a:avLst/>
          </a:prstGeom>
        </p:spPr>
      </p:sp>
      <p:sp>
        <p:nvSpPr>
          <p:cNvPr id="1017" name="PlaceHolder 3"/>
          <p:cNvSpPr>
            <a:spLocks noGrp="1"/>
          </p:cNvSpPr>
          <p:nvPr>
            <p:ph type="body"/>
          </p:nvPr>
        </p:nvSpPr>
        <p:spPr>
          <a:xfrm>
            <a:off x="731880" y="4560840"/>
            <a:ext cx="5851080" cy="4320720"/>
          </a:xfrm>
          <a:prstGeom prst="rect">
            <a:avLst/>
          </a:prstGeom>
        </p:spPr>
        <p:txBody>
          <a:bodyPr lIns="99000" rIns="99000" tIns="49680" bIns="49680"/>
          <a:p>
            <a:pPr marL="216000" indent="-216000">
              <a:lnSpc>
                <a:spcPct val="100000"/>
              </a:lnSpc>
            </a:pPr>
            <a:r>
              <a:rPr b="0" lang="fr-FR" sz="1200" spc="-1" strike="noStrike">
                <a:solidFill>
                  <a:srgbClr val="000000"/>
                </a:solidFill>
                <a:latin typeface="Arial"/>
                <a:ea typeface="ＭＳ Ｐゴシック"/>
              </a:rPr>
              <a:t>Transforming the whole scene to view it from a specific position and angle </a:t>
            </a:r>
            <a:endParaRPr b="0" lang="fr-FR" sz="12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sldImg"/>
          </p:nvPr>
        </p:nvSpPr>
        <p:spPr>
          <a:xfrm>
            <a:off x="1258920" y="720720"/>
            <a:ext cx="4797000" cy="3598560"/>
          </a:xfrm>
          <a:prstGeom prst="rect">
            <a:avLst/>
          </a:prstGeom>
        </p:spPr>
      </p:sp>
      <p:sp>
        <p:nvSpPr>
          <p:cNvPr id="924"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Permettre une activité physique dans un monde artificiel. Sans interaction on n’est pas en VR : si la seule interaction est tourner la tête non -&gt; aller regarder derrière les objets oui en VR non en 360 ! Se déplacer librement changement libre du point de vue et interaction avec les objets</a:t>
            </a:r>
            <a:endParaRPr b="0" lang="fr-FR" sz="2000" spc="-1" strike="noStrike">
              <a:latin typeface="Arial"/>
            </a:endParaRPr>
          </a:p>
        </p:txBody>
      </p:sp>
      <p:sp>
        <p:nvSpPr>
          <p:cNvPr id="925"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67B935A6-734B-4EA8-9745-C2A50479487F}"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8"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3D839147-D84D-4868-ADF5-6CD8928DB5B6}"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1019" name="PlaceHolder 2"/>
          <p:cNvSpPr>
            <a:spLocks noGrp="1"/>
          </p:cNvSpPr>
          <p:nvPr>
            <p:ph type="sldImg"/>
          </p:nvPr>
        </p:nvSpPr>
        <p:spPr>
          <a:xfrm>
            <a:off x="1258920" y="720720"/>
            <a:ext cx="4797000" cy="3598560"/>
          </a:xfrm>
          <a:prstGeom prst="rect">
            <a:avLst/>
          </a:prstGeom>
        </p:spPr>
      </p:sp>
      <p:sp>
        <p:nvSpPr>
          <p:cNvPr id="1020" name="PlaceHolder 3"/>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1200" spc="-1" strike="noStrike">
                <a:solidFill>
                  <a:srgbClr val="000000"/>
                </a:solidFill>
                <a:latin typeface="Arial"/>
                <a:ea typeface="ＭＳ Ｐゴシック"/>
              </a:rPr>
              <a:t>in computer graphics, it is common to start with a description of where the eye is located and which way it is looking. This is called a look-at, and has the following components: </a:t>
            </a:r>
            <a:endParaRPr b="0" lang="fr-FR" sz="1200" spc="-1" strike="noStrike">
              <a:latin typeface="Arial"/>
            </a:endParaRPr>
          </a:p>
          <a:p>
            <a:pPr marL="228600" indent="-228240">
              <a:lnSpc>
                <a:spcPct val="100000"/>
              </a:lnSpc>
              <a:buClr>
                <a:srgbClr val="000000"/>
              </a:buClr>
              <a:buFont typeface="StarSymbol"/>
              <a:buAutoNum type="arabicPeriod"/>
            </a:pPr>
            <a:r>
              <a:rPr b="0" lang="fr-FR" sz="1200" spc="-1" strike="noStrike">
                <a:solidFill>
                  <a:srgbClr val="000000"/>
                </a:solidFill>
                <a:latin typeface="Arial"/>
                <a:ea typeface="ＭＳ Ｐゴシック"/>
              </a:rPr>
              <a:t>Position of the eye, e</a:t>
            </a:r>
            <a:endParaRPr b="0" lang="fr-FR" sz="1200" spc="-1" strike="noStrike">
              <a:latin typeface="Arial"/>
            </a:endParaRPr>
          </a:p>
          <a:p>
            <a:pPr marL="228600" indent="-228240">
              <a:lnSpc>
                <a:spcPct val="100000"/>
              </a:lnSpc>
              <a:buClr>
                <a:srgbClr val="000000"/>
              </a:buClr>
              <a:buFont typeface="StarSymbol"/>
              <a:buAutoNum type="arabicPeriod"/>
            </a:pPr>
            <a:r>
              <a:rPr b="0" lang="fr-FR" sz="1200" spc="-1" strike="noStrike">
                <a:solidFill>
                  <a:srgbClr val="000000"/>
                </a:solidFill>
                <a:latin typeface="Arial"/>
                <a:ea typeface="ＭＳ Ｐゴシック"/>
              </a:rPr>
              <a:t>Central looking direction of the eye: c</a:t>
            </a:r>
            <a:endParaRPr b="0" lang="fr-FR" sz="1200" spc="-1" strike="noStrike">
              <a:latin typeface="Arial"/>
            </a:endParaRPr>
          </a:p>
          <a:p>
            <a:pPr marL="228600" indent="-228240">
              <a:lnSpc>
                <a:spcPct val="100000"/>
              </a:lnSpc>
              <a:buClr>
                <a:srgbClr val="000000"/>
              </a:buClr>
              <a:buFont typeface="StarSymbol"/>
              <a:buAutoNum type="arabicPeriod"/>
            </a:pPr>
            <a:r>
              <a:rPr b="0" lang="fr-FR" sz="1200" spc="-1" strike="noStrike">
                <a:solidFill>
                  <a:srgbClr val="000000"/>
                </a:solidFill>
                <a:latin typeface="Arial"/>
                <a:ea typeface="ＭＳ Ｐゴシック"/>
              </a:rPr>
              <a:t>Up direction: u</a:t>
            </a:r>
            <a:endParaRPr b="0" lang="fr-FR" sz="1200" spc="-1" strike="noStrike">
              <a:latin typeface="Arial"/>
            </a:endParaRPr>
          </a:p>
          <a:p>
            <a:pPr>
              <a:lnSpc>
                <a:spcPct val="100000"/>
              </a:lnSpc>
            </a:pPr>
            <a:r>
              <a:rPr b="0" lang="fr-FR" sz="1200" spc="-1" strike="noStrike">
                <a:solidFill>
                  <a:srgbClr val="000000"/>
                </a:solidFill>
                <a:latin typeface="Arial"/>
                <a:ea typeface="ＭＳ Ｐゴシック"/>
              </a:rPr>
              <a:t>u and c are unit vectors</a:t>
            </a:r>
            <a:endParaRPr b="0" lang="fr-FR"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1" name="PlaceHolder 1"/>
          <p:cNvSpPr>
            <a:spLocks noGrp="1"/>
          </p:cNvSpPr>
          <p:nvPr>
            <p:ph type="sldImg"/>
          </p:nvPr>
        </p:nvSpPr>
        <p:spPr>
          <a:xfrm>
            <a:off x="1258920" y="720720"/>
            <a:ext cx="4797000" cy="3598560"/>
          </a:xfrm>
          <a:prstGeom prst="rect">
            <a:avLst/>
          </a:prstGeom>
        </p:spPr>
      </p:sp>
      <p:sp>
        <p:nvSpPr>
          <p:cNvPr id="1022" name="PlaceHolder 2"/>
          <p:cNvSpPr>
            <a:spLocks noGrp="1"/>
          </p:cNvSpPr>
          <p:nvPr>
            <p:ph type="body"/>
          </p:nvPr>
        </p:nvSpPr>
        <p:spPr>
          <a:xfrm>
            <a:off x="731880" y="4559400"/>
            <a:ext cx="5851080" cy="4320720"/>
          </a:xfrm>
          <a:prstGeom prst="rect">
            <a:avLst/>
          </a:prstGeom>
        </p:spPr>
        <p:txBody>
          <a:bodyPr lIns="99000" rIns="99000" tIns="49680" bIns="49680"/>
          <a:p>
            <a:pPr>
              <a:lnSpc>
                <a:spcPct val="100000"/>
              </a:lnSpc>
              <a:spcBef>
                <a:spcPts val="360"/>
              </a:spcBef>
            </a:pPr>
            <a:r>
              <a:rPr b="0" lang="fr-FR" sz="1200" spc="-1" strike="noStrike">
                <a:solidFill>
                  <a:srgbClr val="000000"/>
                </a:solidFill>
                <a:latin typeface="Arial"/>
                <a:ea typeface="ＭＳ Ｐゴシック"/>
              </a:rPr>
              <a:t>The portion of the virtual world seen by the camera at a given time is limited by front and back clipping planes</a:t>
            </a:r>
            <a:endParaRPr b="0" lang="fr-FR" sz="1200" spc="-1" strike="noStrike">
              <a:latin typeface="Arial"/>
            </a:endParaRPr>
          </a:p>
          <a:p>
            <a:pPr>
              <a:lnSpc>
                <a:spcPct val="100000"/>
              </a:lnSpc>
            </a:pPr>
            <a:endParaRPr b="0" lang="fr-FR" sz="1200" spc="-1" strike="noStrike">
              <a:latin typeface="Arial"/>
            </a:endParaRPr>
          </a:p>
        </p:txBody>
      </p:sp>
      <p:sp>
        <p:nvSpPr>
          <p:cNvPr id="1023"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BEE5EAF7-26BD-4D74-8D43-3033A34CD158}"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PlaceHolder 1"/>
          <p:cNvSpPr>
            <a:spLocks noGrp="1"/>
          </p:cNvSpPr>
          <p:nvPr>
            <p:ph type="sldImg"/>
          </p:nvPr>
        </p:nvSpPr>
        <p:spPr>
          <a:xfrm>
            <a:off x="1258920" y="720720"/>
            <a:ext cx="4797000" cy="3598560"/>
          </a:xfrm>
          <a:prstGeom prst="rect">
            <a:avLst/>
          </a:prstGeom>
        </p:spPr>
      </p:sp>
      <p:sp>
        <p:nvSpPr>
          <p:cNvPr id="1025"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Projet année dernière</a:t>
            </a:r>
            <a:endParaRPr b="0" lang="fr-FR" sz="2000" spc="-1" strike="noStrike">
              <a:latin typeface="Arial"/>
            </a:endParaRPr>
          </a:p>
          <a:p>
            <a:pPr marL="216000" indent="-216000">
              <a:lnSpc>
                <a:spcPct val="100000"/>
              </a:lnSpc>
            </a:pPr>
            <a:endParaRPr b="0" lang="fr-FR" sz="2000" spc="-1" strike="noStrike">
              <a:latin typeface="Arial"/>
            </a:endParaRPr>
          </a:p>
        </p:txBody>
      </p:sp>
      <p:sp>
        <p:nvSpPr>
          <p:cNvPr id="1026"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7BA90C15-B21B-48D3-844F-3867522424C8}"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7"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0C4C62DE-CBBE-46BA-AB75-499902366F84}"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1028" name="PlaceHolder 2"/>
          <p:cNvSpPr>
            <a:spLocks noGrp="1"/>
          </p:cNvSpPr>
          <p:nvPr>
            <p:ph type="sldImg"/>
          </p:nvPr>
        </p:nvSpPr>
        <p:spPr>
          <a:xfrm>
            <a:off x="1257480" y="720720"/>
            <a:ext cx="4800240" cy="3600000"/>
          </a:xfrm>
          <a:prstGeom prst="rect">
            <a:avLst/>
          </a:prstGeom>
        </p:spPr>
      </p:sp>
      <p:sp>
        <p:nvSpPr>
          <p:cNvPr id="1029" name="PlaceHolder 3"/>
          <p:cNvSpPr>
            <a:spLocks noGrp="1"/>
          </p:cNvSpPr>
          <p:nvPr>
            <p:ph type="body"/>
          </p:nvPr>
        </p:nvSpPr>
        <p:spPr>
          <a:xfrm>
            <a:off x="731880" y="4560840"/>
            <a:ext cx="5851080" cy="4320720"/>
          </a:xfrm>
          <a:prstGeom prst="rect">
            <a:avLst/>
          </a:prstGeom>
        </p:spPr>
        <p:txBody>
          <a:bodyPr lIns="99000" rIns="99000" tIns="49680" bIns="49680"/>
          <a:p>
            <a:pPr marL="216000" indent="-216000">
              <a:lnSpc>
                <a:spcPct val="100000"/>
              </a:lnSpc>
            </a:pPr>
            <a:r>
              <a:rPr b="0" lang="fr-FR" sz="2000" spc="-1" strike="noStrike">
                <a:latin typeface="Arial"/>
              </a:rPr>
              <a:t>In this part of the pipeline, objects are usually scaled with relation to their distance from the viewer in order to give the illusion of depth to a scene; close objects are made to appear larger than distant objects, and so on.</a:t>
            </a:r>
            <a:endParaRPr b="0" lang="fr-FR" sz="20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0" name="PlaceHolder 1"/>
          <p:cNvSpPr>
            <a:spLocks noGrp="1"/>
          </p:cNvSpPr>
          <p:nvPr>
            <p:ph type="sldImg"/>
          </p:nvPr>
        </p:nvSpPr>
        <p:spPr>
          <a:xfrm>
            <a:off x="1258920" y="720720"/>
            <a:ext cx="4797000" cy="3598560"/>
          </a:xfrm>
          <a:prstGeom prst="rect">
            <a:avLst/>
          </a:prstGeom>
        </p:spPr>
      </p:sp>
      <p:sp>
        <p:nvSpPr>
          <p:cNvPr id="1031" name="PlaceHolder 2"/>
          <p:cNvSpPr>
            <a:spLocks noGrp="1"/>
          </p:cNvSpPr>
          <p:nvPr>
            <p:ph type="body"/>
          </p:nvPr>
        </p:nvSpPr>
        <p:spPr>
          <a:xfrm>
            <a:off x="731880" y="4559400"/>
            <a:ext cx="5851080" cy="4320720"/>
          </a:xfrm>
          <a:prstGeom prst="rect">
            <a:avLst/>
          </a:prstGeom>
        </p:spPr>
        <p:txBody>
          <a:bodyPr lIns="99000" rIns="99000" tIns="49680" bIns="49680"/>
          <a:p>
            <a:pPr>
              <a:lnSpc>
                <a:spcPct val="100000"/>
              </a:lnSpc>
              <a:spcBef>
                <a:spcPts val="360"/>
              </a:spcBef>
            </a:pPr>
            <a:r>
              <a:rPr b="0" lang="fr-FR" sz="1200" spc="-1" strike="noStrike">
                <a:solidFill>
                  <a:srgbClr val="000000"/>
                </a:solidFill>
                <a:latin typeface="Arial"/>
                <a:ea typeface="ＭＳ Ｐゴシック"/>
              </a:rPr>
              <a:t>Straight lines, called projectors, are traced through the points in 3D space, and the projected point is the intersection between the projector and the plane of projection. There are two main types of planar projections: orthographic and perspective, with their associated transformation matrices. </a:t>
            </a:r>
            <a:endParaRPr b="0" lang="fr-FR" sz="1200" spc="-1" strike="noStrike">
              <a:latin typeface="Arial"/>
            </a:endParaRPr>
          </a:p>
          <a:p>
            <a:pPr>
              <a:lnSpc>
                <a:spcPct val="100000"/>
              </a:lnSpc>
            </a:pPr>
            <a:r>
              <a:rPr b="0" lang="fr-FR" sz="800" spc="-1" strike="noStrike">
                <a:solidFill>
                  <a:srgbClr val="000000"/>
                </a:solidFill>
                <a:latin typeface="Arial"/>
                <a:ea typeface="ＭＳ Ｐゴシック"/>
              </a:rPr>
              <a:t>Utilisée en ingénierie et architecture : Préserve les proportions des objets, Peu réaliste</a:t>
            </a:r>
            <a:endParaRPr b="0" lang="fr-FR" sz="800" spc="-1" strike="noStrike">
              <a:latin typeface="Arial"/>
            </a:endParaRPr>
          </a:p>
          <a:p>
            <a:pPr>
              <a:lnSpc>
                <a:spcPct val="100000"/>
              </a:lnSpc>
            </a:pPr>
            <a:r>
              <a:rPr b="0" lang="fr-FR" sz="800" spc="-1" strike="noStrike">
                <a:solidFill>
                  <a:srgbClr val="000000"/>
                </a:solidFill>
                <a:latin typeface="Arial"/>
                <a:ea typeface="ＭＳ Ｐゴシック"/>
              </a:rPr>
              <a:t>Utilisée en design industriel, art, communication, Plus naturelle, Ne préserve pas la forme de l’objet, Les objets lointains sont plus petits </a:t>
            </a:r>
            <a:endParaRPr b="0" lang="fr-FR" sz="800" spc="-1" strike="noStrike">
              <a:latin typeface="Arial"/>
            </a:endParaRPr>
          </a:p>
          <a:p>
            <a:pPr>
              <a:lnSpc>
                <a:spcPct val="100000"/>
              </a:lnSpc>
            </a:pPr>
            <a:endParaRPr b="0" lang="fr-FR" sz="800" spc="-1" strike="noStrike">
              <a:latin typeface="Arial"/>
            </a:endParaRPr>
          </a:p>
          <a:p>
            <a:pPr>
              <a:lnSpc>
                <a:spcPct val="100000"/>
              </a:lnSpc>
            </a:pPr>
            <a:endParaRPr b="0" lang="fr-FR" sz="800" spc="-1" strike="noStrike">
              <a:latin typeface="Arial"/>
            </a:endParaRPr>
          </a:p>
          <a:p>
            <a:pPr>
              <a:lnSpc>
                <a:spcPct val="100000"/>
              </a:lnSpc>
              <a:spcBef>
                <a:spcPts val="360"/>
              </a:spcBef>
            </a:pPr>
            <a:endParaRPr b="0" lang="fr-FR" sz="800" spc="-1" strike="noStrike">
              <a:latin typeface="Arial"/>
            </a:endParaRPr>
          </a:p>
          <a:p>
            <a:pPr>
              <a:lnSpc>
                <a:spcPct val="100000"/>
              </a:lnSpc>
            </a:pPr>
            <a:endParaRPr b="0" lang="fr-FR" sz="800" spc="-1" strike="noStrike">
              <a:latin typeface="Arial"/>
            </a:endParaRPr>
          </a:p>
        </p:txBody>
      </p:sp>
      <p:sp>
        <p:nvSpPr>
          <p:cNvPr id="1032"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B54D5164-B41A-4573-80DF-0620167A4734}"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3" name="PlaceHolder 1"/>
          <p:cNvSpPr>
            <a:spLocks noGrp="1"/>
          </p:cNvSpPr>
          <p:nvPr>
            <p:ph type="sldImg"/>
          </p:nvPr>
        </p:nvSpPr>
        <p:spPr>
          <a:xfrm>
            <a:off x="1258920" y="720720"/>
            <a:ext cx="4797000" cy="3598560"/>
          </a:xfrm>
          <a:prstGeom prst="rect">
            <a:avLst/>
          </a:prstGeom>
        </p:spPr>
      </p:sp>
      <p:sp>
        <p:nvSpPr>
          <p:cNvPr id="1034"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The perspective transform converts a viewing frustum into a new coordinate space. Notice that the frustum becomes cuboid and also that the origin moves from the upper-right corner of the scene to the center, as shown in the following diagram.</a:t>
            </a:r>
            <a:endParaRPr b="0" lang="fr-FR" sz="2000" spc="-1" strike="noStrike">
              <a:latin typeface="Arial"/>
            </a:endParaRPr>
          </a:p>
        </p:txBody>
      </p:sp>
      <p:sp>
        <p:nvSpPr>
          <p:cNvPr id="1035"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920EBB1A-E9DF-4271-9B31-74B38FCF58EE}"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288937D2-4473-4163-9398-BB6A0448E61A}"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1037" name="PlaceHolder 2"/>
          <p:cNvSpPr>
            <a:spLocks noGrp="1"/>
          </p:cNvSpPr>
          <p:nvPr>
            <p:ph type="sldImg"/>
          </p:nvPr>
        </p:nvSpPr>
        <p:spPr>
          <a:xfrm>
            <a:off x="1257480" y="720720"/>
            <a:ext cx="4800240" cy="3600000"/>
          </a:xfrm>
          <a:prstGeom prst="rect">
            <a:avLst/>
          </a:prstGeom>
        </p:spPr>
      </p:sp>
      <p:sp>
        <p:nvSpPr>
          <p:cNvPr id="1038" name="PlaceHolder 3"/>
          <p:cNvSpPr>
            <a:spLocks noGrp="1"/>
          </p:cNvSpPr>
          <p:nvPr>
            <p:ph type="body"/>
          </p:nvPr>
        </p:nvSpPr>
        <p:spPr>
          <a:xfrm>
            <a:off x="731880" y="4560840"/>
            <a:ext cx="5851080" cy="4320720"/>
          </a:xfrm>
          <a:prstGeom prst="rect">
            <a:avLst/>
          </a:prstGeom>
        </p:spPr>
        <p:txBody>
          <a:bodyPr lIns="99000" rIns="99000" tIns="49680" bIns="49680"/>
          <a:p>
            <a:pPr marL="216000" indent="-216000">
              <a:lnSpc>
                <a:spcPct val="100000"/>
              </a:lnSpc>
            </a:pPr>
            <a:r>
              <a:rPr b="0" lang="fr-FR" sz="2000" spc="-1" strike="noStrike">
                <a:latin typeface="Arial"/>
              </a:rPr>
              <a:t>In the final part of the pipeline, any vertices that will not be visible on the screen are removed, so that the rasterizer doesn't take the time to calculate the colors and shading for something that will never be seen. This process is called clipping. After clipping, the remaining vertices are scaled according to the viewport parameters and converted into screen coordinates. The resulting vertices, seen on the screen when the scene is rasterized, exist in screen space.</a:t>
            </a:r>
            <a:endParaRPr b="0" lang="fr-FR" sz="20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9" name="PlaceHolder 1"/>
          <p:cNvSpPr>
            <a:spLocks noGrp="1"/>
          </p:cNvSpPr>
          <p:nvPr>
            <p:ph type="sldImg"/>
          </p:nvPr>
        </p:nvSpPr>
        <p:spPr>
          <a:xfrm>
            <a:off x="1258920" y="720720"/>
            <a:ext cx="4797000" cy="3598560"/>
          </a:xfrm>
          <a:prstGeom prst="rect">
            <a:avLst/>
          </a:prstGeom>
        </p:spPr>
      </p:sp>
      <p:sp>
        <p:nvSpPr>
          <p:cNvPr id="1040"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Culling throws away entire objects and primitives that cannot possibly be visible</a:t>
            </a:r>
            <a:endParaRPr b="0" lang="fr-FR" sz="2000" spc="-1" strike="noStrike">
              <a:latin typeface="Arial"/>
            </a:endParaRPr>
          </a:p>
          <a:p>
            <a:pPr marL="216000" indent="-216000">
              <a:lnSpc>
                <a:spcPct val="100000"/>
              </a:lnSpc>
            </a:pPr>
            <a:r>
              <a:rPr b="0" lang="fr-FR" sz="2000" spc="-1" strike="noStrike">
                <a:latin typeface="Arial"/>
              </a:rPr>
              <a:t>Before the scene is rendered, polygons (or part of polygons) which will not be visible in the final scene are removed</a:t>
            </a:r>
            <a:endParaRPr b="0" lang="fr-FR" sz="2000" spc="-1" strike="noStrike">
              <a:latin typeface="Arial"/>
            </a:endParaRPr>
          </a:p>
          <a:p>
            <a:pPr marL="216000" indent="-216000">
              <a:lnSpc>
                <a:spcPct val="100000"/>
              </a:lnSpc>
            </a:pPr>
            <a:r>
              <a:rPr b="0" lang="fr-FR" sz="2000" spc="-1" strike="noStrike">
                <a:latin typeface="Arial"/>
              </a:rPr>
              <a:t>-Remove backfaces</a:t>
            </a:r>
            <a:endParaRPr b="0" lang="fr-FR" sz="2000" spc="-1" strike="noStrike">
              <a:latin typeface="Arial"/>
            </a:endParaRPr>
          </a:p>
          <a:p>
            <a:pPr marL="216000" indent="-216000">
              <a:lnSpc>
                <a:spcPct val="100000"/>
              </a:lnSpc>
            </a:pPr>
            <a:r>
              <a:rPr b="0" lang="fr-FR" sz="2000" spc="-1" strike="noStrike">
                <a:latin typeface="Arial"/>
              </a:rPr>
              <a:t>-Clip faces against the view volume</a:t>
            </a:r>
            <a:endParaRPr b="0" lang="fr-FR" sz="2000" spc="-1" strike="noStrike">
              <a:latin typeface="Arial"/>
            </a:endParaRPr>
          </a:p>
          <a:p>
            <a:pPr marL="216000" indent="-216000">
              <a:lnSpc>
                <a:spcPct val="100000"/>
              </a:lnSpc>
            </a:pPr>
            <a:r>
              <a:rPr b="0" lang="fr-FR" sz="2000" spc="-1" strike="noStrike">
                <a:latin typeface="Arial"/>
              </a:rPr>
              <a:t>-Remove faces or parts of faces that are hidden behind other parts of the model (occlusion, hidden surface removal)</a:t>
            </a:r>
            <a:endParaRPr b="0" lang="fr-FR" sz="2000" spc="-1" strike="noStrike">
              <a:latin typeface="Arial"/>
            </a:endParaRPr>
          </a:p>
        </p:txBody>
      </p:sp>
      <p:sp>
        <p:nvSpPr>
          <p:cNvPr id="1041"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6182E8FE-7885-41E2-8D06-A1E6D49EB7E0}"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2" name="PlaceHolder 1"/>
          <p:cNvSpPr>
            <a:spLocks noGrp="1"/>
          </p:cNvSpPr>
          <p:nvPr>
            <p:ph type="sldImg"/>
          </p:nvPr>
        </p:nvSpPr>
        <p:spPr>
          <a:xfrm>
            <a:off x="1258920" y="720720"/>
            <a:ext cx="4797000" cy="3598560"/>
          </a:xfrm>
          <a:prstGeom prst="rect">
            <a:avLst/>
          </a:prstGeom>
        </p:spPr>
      </p:sp>
      <p:sp>
        <p:nvSpPr>
          <p:cNvPr id="1043"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No faces on the back of the object are displayed. Since in general about half of the faces of objects are back faces, this will remove about half of the total polygons in the image</a:t>
            </a:r>
            <a:endParaRPr b="0" lang="fr-FR" sz="2000" spc="-1" strike="noStrike">
              <a:latin typeface="Arial"/>
            </a:endParaRPr>
          </a:p>
          <a:p>
            <a:pPr marL="216000" indent="-216000">
              <a:lnSpc>
                <a:spcPct val="100000"/>
              </a:lnSpc>
            </a:pPr>
            <a:r>
              <a:rPr b="0" lang="fr-FR" sz="2000" spc="-1" strike="noStrike">
                <a:latin typeface="Arial"/>
              </a:rPr>
              <a:t>We see the front of a polygon if the normal, which comes out of the front face is pointed toward the viewer</a:t>
            </a:r>
            <a:endParaRPr b="0" lang="fr-FR" sz="2000" spc="-1" strike="noStrike">
              <a:latin typeface="Arial"/>
            </a:endParaRPr>
          </a:p>
          <a:p>
            <a:pPr marL="216000" indent="-216000">
              <a:lnSpc>
                <a:spcPct val="100000"/>
              </a:lnSpc>
            </a:pPr>
            <a:r>
              <a:rPr b="0" lang="fr-FR" sz="2000" spc="-1" strike="noStrike">
                <a:latin typeface="Arial"/>
              </a:rPr>
              <a:t>We are interested in the angle theta, between v and n, if the angle is greater than 90°, then the face is a backface</a:t>
            </a:r>
            <a:endParaRPr b="0" lang="fr-FR" sz="2000" spc="-1" strike="noStrike">
              <a:latin typeface="Arial"/>
            </a:endParaRPr>
          </a:p>
        </p:txBody>
      </p:sp>
      <p:sp>
        <p:nvSpPr>
          <p:cNvPr id="1044"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42A2150B-4D6F-4FBB-A9DC-208E79C5E392}"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5" name="PlaceHolder 1"/>
          <p:cNvSpPr>
            <a:spLocks noGrp="1"/>
          </p:cNvSpPr>
          <p:nvPr>
            <p:ph type="sldImg"/>
          </p:nvPr>
        </p:nvSpPr>
        <p:spPr>
          <a:xfrm>
            <a:off x="1258920" y="720720"/>
            <a:ext cx="4797000" cy="3598560"/>
          </a:xfrm>
          <a:prstGeom prst="rect">
            <a:avLst/>
          </a:prstGeom>
        </p:spPr>
      </p:sp>
      <p:sp>
        <p:nvSpPr>
          <p:cNvPr id="1046"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It is the most widely used hidden-surface-removal algorithm, easy to implement, compatible with pipeline architectures</a:t>
            </a:r>
            <a:endParaRPr b="0" lang="fr-FR" sz="2000" spc="-1" strike="noStrike">
              <a:latin typeface="Arial"/>
            </a:endParaRPr>
          </a:p>
          <a:p>
            <a:pPr marL="216000" indent="-216000">
              <a:lnSpc>
                <a:spcPct val="100000"/>
              </a:lnSpc>
            </a:pPr>
            <a:r>
              <a:rPr b="0" lang="fr-FR" sz="2000" spc="-1" strike="noStrike">
                <a:latin typeface="Arial"/>
              </a:rPr>
              <a:t>Each element in the depth, z buffer is initialized to a depth corresponding to the maximum distance away from the eye (center of projection, cp). The color buffer is initialized to the background color. For each fragment on the polygon corresponding to the intersection of the polygon with a ray through a pixel, we compute the depth from the cp. If this depth is greater than the depth in the z buffer, then we have already processed a polygon with a fragment closer to the viewer. If the depth is less thant the depth in the z buffer, we update the depth in the z buffer and place  the shade computed for this fragment at the corresponding location in the color buffer</a:t>
            </a:r>
            <a:endParaRPr b="0" lang="fr-FR" sz="2000" spc="-1" strike="noStrike">
              <a:latin typeface="Arial"/>
            </a:endParaRPr>
          </a:p>
          <a:p>
            <a:pPr marL="216000" indent="-216000">
              <a:lnSpc>
                <a:spcPct val="100000"/>
              </a:lnSpc>
            </a:pPr>
            <a:r>
              <a:rPr b="0" lang="fr-FR" sz="1200" spc="-1" strike="noStrike">
                <a:solidFill>
                  <a:srgbClr val="000000"/>
                </a:solidFill>
                <a:latin typeface="Arial"/>
                <a:ea typeface="ＭＳ Ｐゴシック"/>
              </a:rPr>
              <a:t>Algorithmetrèssimple </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  </a:t>
            </a:r>
            <a:r>
              <a:rPr b="0" lang="fr-FR" sz="1200" spc="-1" strike="noStrike">
                <a:solidFill>
                  <a:srgbClr val="000000"/>
                </a:solidFill>
                <a:latin typeface="Arial"/>
                <a:ea typeface="ＭＳ Ｐゴシック"/>
              </a:rPr>
              <a:t>+Un tri n’est pas nécessaire, </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  </a:t>
            </a:r>
            <a:r>
              <a:rPr b="0" lang="fr-FR" sz="1200" spc="-1" strike="noStrike">
                <a:solidFill>
                  <a:srgbClr val="000000"/>
                </a:solidFill>
                <a:latin typeface="Arial"/>
                <a:ea typeface="ＭＳ Ｐゴシック"/>
              </a:rPr>
              <a:t>+Aucune comparaison entre objet </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  </a:t>
            </a:r>
            <a:r>
              <a:rPr b="0" lang="fr-FR" sz="1200" spc="-1" strike="noStrike">
                <a:solidFill>
                  <a:srgbClr val="000000"/>
                </a:solidFill>
                <a:latin typeface="Arial"/>
                <a:ea typeface="ＭＳ Ｐゴシック"/>
              </a:rPr>
              <a:t>+Facilité pour ajouter un objet sans re-traiter l’ensemble de la scène </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  </a:t>
            </a:r>
            <a:r>
              <a:rPr b="0" lang="fr-FR" sz="1200" spc="-1" strike="noStrike">
                <a:solidFill>
                  <a:srgbClr val="000000"/>
                </a:solidFill>
                <a:latin typeface="Arial"/>
                <a:ea typeface="ＭＳ Ｐゴシック"/>
              </a:rPr>
              <a:t>-Nécessite de l’espace mémoire </a:t>
            </a:r>
            <a:endParaRPr b="0" lang="fr-FR" sz="1200" spc="-1" strike="noStrike">
              <a:latin typeface="Arial"/>
            </a:endParaRPr>
          </a:p>
          <a:p>
            <a:pPr marL="216000" indent="-216000">
              <a:lnSpc>
                <a:spcPct val="100000"/>
              </a:lnSpc>
            </a:pPr>
            <a:endParaRPr b="0" lang="fr-FR" sz="1200" spc="-1" strike="noStrike">
              <a:latin typeface="Arial"/>
            </a:endParaRPr>
          </a:p>
          <a:p>
            <a:pPr marL="216000" indent="-216000">
              <a:lnSpc>
                <a:spcPct val="100000"/>
              </a:lnSpc>
            </a:pPr>
            <a:endParaRPr b="0" lang="fr-FR" sz="1200" spc="-1" strike="noStrike">
              <a:latin typeface="Arial"/>
            </a:endParaRPr>
          </a:p>
        </p:txBody>
      </p:sp>
      <p:sp>
        <p:nvSpPr>
          <p:cNvPr id="1047"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8104DA06-DE89-46D9-AD8F-04EAFBBCC145}"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PlaceHolder 1"/>
          <p:cNvSpPr>
            <a:spLocks noGrp="1"/>
          </p:cNvSpPr>
          <p:nvPr>
            <p:ph type="sldImg"/>
          </p:nvPr>
        </p:nvSpPr>
        <p:spPr>
          <a:xfrm>
            <a:off x="1258920" y="720720"/>
            <a:ext cx="4797000" cy="3598560"/>
          </a:xfrm>
          <a:prstGeom prst="rect">
            <a:avLst/>
          </a:prstGeom>
        </p:spPr>
      </p:sp>
      <p:sp>
        <p:nvSpPr>
          <p:cNvPr id="1049"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Il n’existe pas d’ordre absolu</a:t>
            </a:r>
            <a:endParaRPr b="0" lang="fr-FR" sz="2000" spc="-1" strike="noStrike">
              <a:latin typeface="Arial"/>
            </a:endParaRPr>
          </a:p>
        </p:txBody>
      </p:sp>
      <p:sp>
        <p:nvSpPr>
          <p:cNvPr id="1050"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17CC0794-E35E-4F46-89EB-6E1AC595CB1C}"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PlaceHolder 1"/>
          <p:cNvSpPr>
            <a:spLocks noGrp="1"/>
          </p:cNvSpPr>
          <p:nvPr>
            <p:ph type="sldImg"/>
          </p:nvPr>
        </p:nvSpPr>
        <p:spPr>
          <a:xfrm>
            <a:off x="1258920" y="720720"/>
            <a:ext cx="4797000" cy="3598560"/>
          </a:xfrm>
          <a:prstGeom prst="rect">
            <a:avLst/>
          </a:prstGeom>
        </p:spPr>
      </p:sp>
      <p:sp>
        <p:nvSpPr>
          <p:cNvPr id="1052" name="PlaceHolder 2"/>
          <p:cNvSpPr>
            <a:spLocks noGrp="1"/>
          </p:cNvSpPr>
          <p:nvPr>
            <p:ph type="body"/>
          </p:nvPr>
        </p:nvSpPr>
        <p:spPr>
          <a:xfrm>
            <a:off x="731880" y="4559400"/>
            <a:ext cx="5851080" cy="4320720"/>
          </a:xfrm>
          <a:prstGeom prst="rect">
            <a:avLst/>
          </a:prstGeom>
        </p:spPr>
        <p:txBody>
          <a:bodyPr lIns="99000" rIns="99000" tIns="49680" bIns="49680"/>
          <a:p>
            <a:pPr>
              <a:lnSpc>
                <a:spcPct val="100000"/>
              </a:lnSpc>
              <a:spcBef>
                <a:spcPts val="360"/>
              </a:spcBef>
            </a:pPr>
            <a:r>
              <a:rPr b="0" lang="fr-FR" sz="1200" spc="-1" strike="noStrike">
                <a:solidFill>
                  <a:srgbClr val="000000"/>
                </a:solidFill>
                <a:latin typeface="Arial"/>
                <a:ea typeface="ＭＳ Ｐゴシック"/>
              </a:rPr>
              <a:t>• </a:t>
            </a:r>
            <a:r>
              <a:rPr b="0" lang="fr-FR" sz="1200" spc="-1" strike="noStrike">
                <a:solidFill>
                  <a:srgbClr val="000000"/>
                </a:solidFill>
                <a:latin typeface="Arial"/>
                <a:ea typeface="ＭＳ Ｐゴシック"/>
              </a:rPr>
              <a:t>Relations de visibilité entre les objets(objets statiques)</a:t>
            </a:r>
            <a:br/>
            <a:r>
              <a:rPr b="0" lang="fr-FR" sz="1200" spc="-1" strike="noStrike">
                <a:solidFill>
                  <a:srgbClr val="000000"/>
                </a:solidFill>
                <a:latin typeface="Arial"/>
                <a:ea typeface="ＭＳ Ｐゴシック"/>
              </a:rPr>
              <a:t>• Ordre d’affichage en fonction de la position de l’observateur </a:t>
            </a:r>
            <a:endParaRPr b="0" lang="fr-FR" sz="1200" spc="-1" strike="noStrike">
              <a:latin typeface="Arial"/>
            </a:endParaRPr>
          </a:p>
          <a:p>
            <a:pPr>
              <a:lnSpc>
                <a:spcPct val="100000"/>
              </a:lnSpc>
              <a:spcBef>
                <a:spcPts val="360"/>
              </a:spcBef>
            </a:pPr>
            <a:r>
              <a:rPr b="0" lang="fr-FR" sz="1200" spc="-1" strike="noStrike">
                <a:solidFill>
                  <a:srgbClr val="000000"/>
                </a:solidFill>
                <a:latin typeface="Arial"/>
                <a:ea typeface="ＭＳ Ｐゴシック"/>
              </a:rPr>
              <a:t>L’arbre donne à peu de frais un ordre exact d’affichage des polygones grâce à l’algorithme du peintre.</a:t>
            </a:r>
            <a:endParaRPr b="0" lang="fr-FR" sz="1200" spc="-1" strike="noStrike">
              <a:latin typeface="Arial"/>
            </a:endParaRPr>
          </a:p>
          <a:p>
            <a:pPr>
              <a:lnSpc>
                <a:spcPct val="100000"/>
              </a:lnSpc>
            </a:pPr>
            <a:endParaRPr b="0" lang="fr-FR" sz="1200" spc="-1" strike="noStrike">
              <a:latin typeface="Arial"/>
            </a:endParaRPr>
          </a:p>
        </p:txBody>
      </p:sp>
      <p:sp>
        <p:nvSpPr>
          <p:cNvPr id="1053"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DC08E4D2-7AF9-4CDC-86F5-C272D8B16843}"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4" name="PlaceHolder 1"/>
          <p:cNvSpPr>
            <a:spLocks noGrp="1"/>
          </p:cNvSpPr>
          <p:nvPr>
            <p:ph type="sldImg"/>
          </p:nvPr>
        </p:nvSpPr>
        <p:spPr>
          <a:xfrm>
            <a:off x="1258920" y="720720"/>
            <a:ext cx="4797000" cy="3598560"/>
          </a:xfrm>
          <a:prstGeom prst="rect">
            <a:avLst/>
          </a:prstGeom>
        </p:spPr>
      </p:sp>
      <p:sp>
        <p:nvSpPr>
          <p:cNvPr id="1055" name="PlaceHolder 2"/>
          <p:cNvSpPr>
            <a:spLocks noGrp="1"/>
          </p:cNvSpPr>
          <p:nvPr>
            <p:ph type="body"/>
          </p:nvPr>
        </p:nvSpPr>
        <p:spPr>
          <a:xfrm>
            <a:off x="731880" y="4559400"/>
            <a:ext cx="5851080" cy="4320720"/>
          </a:xfrm>
          <a:prstGeom prst="rect">
            <a:avLst/>
          </a:prstGeom>
        </p:spPr>
        <p:txBody>
          <a:bodyPr lIns="99000" rIns="99000" tIns="49680" bIns="49680"/>
          <a:p>
            <a:endParaRPr b="0" lang="fr-FR" sz="2000" spc="-1" strike="noStrike">
              <a:latin typeface="Arial"/>
            </a:endParaRPr>
          </a:p>
        </p:txBody>
      </p:sp>
      <p:sp>
        <p:nvSpPr>
          <p:cNvPr id="1056"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A61DE128-0075-467E-B49E-4CB7B3E08011}"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7" name="PlaceHolder 1"/>
          <p:cNvSpPr>
            <a:spLocks noGrp="1"/>
          </p:cNvSpPr>
          <p:nvPr>
            <p:ph type="sldImg"/>
          </p:nvPr>
        </p:nvSpPr>
        <p:spPr>
          <a:xfrm>
            <a:off x="1258920" y="720720"/>
            <a:ext cx="4797000" cy="3598560"/>
          </a:xfrm>
          <a:prstGeom prst="rect">
            <a:avLst/>
          </a:prstGeom>
        </p:spPr>
      </p:sp>
      <p:sp>
        <p:nvSpPr>
          <p:cNvPr id="1058" name="PlaceHolder 2"/>
          <p:cNvSpPr>
            <a:spLocks noGrp="1"/>
          </p:cNvSpPr>
          <p:nvPr>
            <p:ph type="body"/>
          </p:nvPr>
        </p:nvSpPr>
        <p:spPr>
          <a:xfrm>
            <a:off x="731880" y="4559400"/>
            <a:ext cx="5851080" cy="4320720"/>
          </a:xfrm>
          <a:prstGeom prst="rect">
            <a:avLst/>
          </a:prstGeom>
        </p:spPr>
        <p:txBody>
          <a:bodyPr lIns="99000" rIns="99000" tIns="49680" bIns="49680"/>
          <a:p>
            <a:endParaRPr b="0" lang="fr-FR" sz="2000" spc="-1" strike="noStrike">
              <a:latin typeface="Arial"/>
            </a:endParaRPr>
          </a:p>
        </p:txBody>
      </p:sp>
      <p:sp>
        <p:nvSpPr>
          <p:cNvPr id="1059"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B9DA5B31-F4B8-4C1E-B6D0-5146A0A6DA5E}"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sldImg"/>
          </p:nvPr>
        </p:nvSpPr>
        <p:spPr>
          <a:xfrm>
            <a:off x="1258920" y="720720"/>
            <a:ext cx="4797000" cy="3598560"/>
          </a:xfrm>
          <a:prstGeom prst="rect">
            <a:avLst/>
          </a:prstGeom>
        </p:spPr>
      </p:sp>
      <p:sp>
        <p:nvSpPr>
          <p:cNvPr id="1061" name="PlaceHolder 2"/>
          <p:cNvSpPr>
            <a:spLocks noGrp="1"/>
          </p:cNvSpPr>
          <p:nvPr>
            <p:ph type="body"/>
          </p:nvPr>
        </p:nvSpPr>
        <p:spPr>
          <a:xfrm>
            <a:off x="731880" y="4559400"/>
            <a:ext cx="5851080" cy="4320720"/>
          </a:xfrm>
          <a:prstGeom prst="rect">
            <a:avLst/>
          </a:prstGeom>
        </p:spPr>
        <p:txBody>
          <a:bodyPr lIns="99000" rIns="99000" tIns="49680" bIns="49680"/>
          <a:p>
            <a:pPr>
              <a:lnSpc>
                <a:spcPct val="100000"/>
              </a:lnSpc>
              <a:spcBef>
                <a:spcPts val="360"/>
              </a:spcBef>
            </a:pPr>
            <a:r>
              <a:rPr b="0" lang="fr-FR" sz="1200" spc="-1" strike="noStrike">
                <a:solidFill>
                  <a:srgbClr val="000000"/>
                </a:solidFill>
                <a:latin typeface="Arial"/>
                <a:ea typeface="ＭＳ Ｐゴシック"/>
              </a:rPr>
              <a:t>Si l’œil est d’un côté d’un plan, les objets de l’autre côté ne pourront jamais être devant un objet du même côté du  plan que l’œil</a:t>
            </a:r>
            <a:endParaRPr b="0" lang="fr-FR" sz="1200" spc="-1" strike="noStrike">
              <a:latin typeface="Arial"/>
            </a:endParaRPr>
          </a:p>
          <a:p>
            <a:pPr>
              <a:lnSpc>
                <a:spcPct val="100000"/>
              </a:lnSpc>
              <a:spcBef>
                <a:spcPts val="360"/>
              </a:spcBef>
            </a:pPr>
            <a:r>
              <a:rPr b="0" lang="fr-FR" sz="1200" spc="-1" strike="noStrike">
                <a:solidFill>
                  <a:srgbClr val="000000"/>
                </a:solidFill>
                <a:latin typeface="Arial"/>
                <a:ea typeface="ＭＳ Ｐゴシック"/>
              </a:rPr>
              <a:t>•</a:t>
            </a:r>
            <a:r>
              <a:rPr b="0" lang="fr-FR" sz="1200" spc="-1" strike="noStrike">
                <a:solidFill>
                  <a:srgbClr val="000000"/>
                </a:solidFill>
                <a:latin typeface="Arial"/>
                <a:ea typeface="ＭＳ Ｐゴシック"/>
              </a:rPr>
              <a:t>On peut donc traverser l’arbre de derrière à devant pour tout point de vue en affichant simplement avec un algorithme du peintre</a:t>
            </a:r>
            <a:endParaRPr b="0" lang="fr-FR" sz="1200" spc="-1" strike="noStrike">
              <a:latin typeface="Arial"/>
            </a:endParaRPr>
          </a:p>
          <a:p>
            <a:pPr>
              <a:lnSpc>
                <a:spcPct val="100000"/>
              </a:lnSpc>
              <a:spcBef>
                <a:spcPts val="360"/>
              </a:spcBef>
            </a:pPr>
            <a:r>
              <a:rPr b="0" lang="fr-FR" sz="1200" spc="-1" strike="noStrike">
                <a:solidFill>
                  <a:srgbClr val="000000"/>
                </a:solidFill>
                <a:latin typeface="Arial"/>
                <a:ea typeface="ＭＳ Ｐゴシック"/>
              </a:rPr>
              <a:t>Limiter le découpage et avoir un arbre équilibré</a:t>
            </a:r>
            <a:endParaRPr b="0" lang="fr-FR" sz="1200" spc="-1" strike="noStrike">
              <a:latin typeface="Arial"/>
            </a:endParaRPr>
          </a:p>
        </p:txBody>
      </p:sp>
      <p:sp>
        <p:nvSpPr>
          <p:cNvPr id="1062"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8581B71C-68BC-4EF3-B3BF-4293FBB16C5A}"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3" name="PlaceHolder 1"/>
          <p:cNvSpPr>
            <a:spLocks noGrp="1"/>
          </p:cNvSpPr>
          <p:nvPr>
            <p:ph type="sldImg"/>
          </p:nvPr>
        </p:nvSpPr>
        <p:spPr>
          <a:xfrm>
            <a:off x="1258920" y="720720"/>
            <a:ext cx="4797000" cy="3598560"/>
          </a:xfrm>
          <a:prstGeom prst="rect">
            <a:avLst/>
          </a:prstGeom>
        </p:spPr>
      </p:sp>
      <p:sp>
        <p:nvSpPr>
          <p:cNvPr id="1064"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In this illustration, the scene contains several red spheres and two point lights. A ray is cast from the viewpoint (A) through a point (B) in the image. The ray intersects two of the spheres, but we are only interested in the intersection point (C) that is closest to the viewpoint. That's the point that is visible at B in the image.</a:t>
            </a:r>
            <a:endParaRPr b="0" lang="fr-FR" sz="2000" spc="-1" strike="noStrike">
              <a:latin typeface="Arial"/>
            </a:endParaRPr>
          </a:p>
        </p:txBody>
      </p:sp>
      <p:sp>
        <p:nvSpPr>
          <p:cNvPr id="1065"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FD618FE2-91A4-454A-B43D-3C4BBA46EDD9}"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6" name="PlaceHolder 1"/>
          <p:cNvSpPr>
            <a:spLocks noGrp="1"/>
          </p:cNvSpPr>
          <p:nvPr>
            <p:ph type="sldImg"/>
          </p:nvPr>
        </p:nvSpPr>
        <p:spPr>
          <a:xfrm>
            <a:off x="1258920" y="720720"/>
            <a:ext cx="4797000" cy="3598560"/>
          </a:xfrm>
          <a:prstGeom prst="rect">
            <a:avLst/>
          </a:prstGeom>
        </p:spPr>
      </p:sp>
      <p:sp>
        <p:nvSpPr>
          <p:cNvPr id="1067" name="PlaceHolder 2"/>
          <p:cNvSpPr>
            <a:spLocks noGrp="1"/>
          </p:cNvSpPr>
          <p:nvPr>
            <p:ph type="body"/>
          </p:nvPr>
        </p:nvSpPr>
        <p:spPr>
          <a:xfrm>
            <a:off x="731880" y="4559400"/>
            <a:ext cx="5851080" cy="4320720"/>
          </a:xfrm>
          <a:prstGeom prst="rect">
            <a:avLst/>
          </a:prstGeom>
        </p:spPr>
        <p:txBody>
          <a:bodyPr lIns="99000" rIns="99000" tIns="49680" bIns="49680"/>
          <a:p>
            <a:pPr>
              <a:lnSpc>
                <a:spcPct val="100000"/>
              </a:lnSpc>
              <a:spcBef>
                <a:spcPts val="360"/>
              </a:spcBef>
            </a:pPr>
            <a:r>
              <a:rPr b="0" lang="fr-FR" sz="2000" spc="-1" strike="noStrike">
                <a:latin typeface="Arial"/>
              </a:rPr>
              <a:t>Any procedure which identifies that portion of a picture which is either inside or outside a region is referred to as a </a:t>
            </a:r>
            <a:r>
              <a:rPr b="0" i="1" lang="fr-FR" sz="2000" spc="-1" strike="noStrike">
                <a:latin typeface="Arial"/>
              </a:rPr>
              <a:t>clipping</a:t>
            </a:r>
            <a:r>
              <a:rPr b="0" lang="fr-FR" sz="2000" spc="-1" strike="noStrike">
                <a:latin typeface="Arial"/>
              </a:rPr>
              <a:t> algorithm or </a:t>
            </a:r>
            <a:r>
              <a:rPr b="0" i="1" lang="fr-FR" sz="2000" spc="-1" strike="noStrike">
                <a:latin typeface="Arial"/>
              </a:rPr>
              <a:t>clipping</a:t>
            </a:r>
            <a:r>
              <a:rPr b="0" lang="fr-FR" sz="2000" spc="-1" strike="noStrike">
                <a:latin typeface="Arial"/>
              </a:rPr>
              <a:t>.  Since the frustum maps to the unit cube only objects inside it will be rendered. Some objects are partly inside the unit cube, then they need to be « clipped ». Vertex are replaced by new ones at the intersection</a:t>
            </a:r>
            <a:endParaRPr b="0" lang="fr-FR" sz="2000" spc="-1" strike="noStrike">
              <a:latin typeface="Arial"/>
            </a:endParaRPr>
          </a:p>
          <a:p>
            <a:pPr>
              <a:lnSpc>
                <a:spcPct val="100000"/>
              </a:lnSpc>
            </a:pPr>
            <a:endParaRPr b="0" lang="fr-FR" sz="2000" spc="-1" strike="noStrike">
              <a:latin typeface="Arial"/>
            </a:endParaRPr>
          </a:p>
        </p:txBody>
      </p:sp>
      <p:sp>
        <p:nvSpPr>
          <p:cNvPr id="1068"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235B9B40-A9B6-42BC-A610-7E4ED43C7F0D}"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9"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74291948-9BA3-43C2-912D-92E07845F292}"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1070" name="PlaceHolder 2"/>
          <p:cNvSpPr>
            <a:spLocks noGrp="1"/>
          </p:cNvSpPr>
          <p:nvPr>
            <p:ph type="sldImg"/>
          </p:nvPr>
        </p:nvSpPr>
        <p:spPr>
          <a:xfrm>
            <a:off x="1257480" y="720720"/>
            <a:ext cx="4800240" cy="3600000"/>
          </a:xfrm>
          <a:prstGeom prst="rect">
            <a:avLst/>
          </a:prstGeom>
        </p:spPr>
      </p:sp>
      <p:sp>
        <p:nvSpPr>
          <p:cNvPr id="1071" name="PlaceHolder 3"/>
          <p:cNvSpPr>
            <a:spLocks noGrp="1"/>
          </p:cNvSpPr>
          <p:nvPr>
            <p:ph type="body"/>
          </p:nvPr>
        </p:nvSpPr>
        <p:spPr>
          <a:xfrm>
            <a:off x="731880" y="4560840"/>
            <a:ext cx="5851080" cy="4320720"/>
          </a:xfrm>
          <a:prstGeom prst="rect">
            <a:avLst/>
          </a:prstGeom>
        </p:spPr>
        <p:txBody>
          <a:bodyPr lIns="99000" rIns="99000" tIns="49680" bIns="49680"/>
          <a:p>
            <a:pPr marL="216000" indent="-216000">
              <a:lnSpc>
                <a:spcPct val="100000"/>
              </a:lnSpc>
            </a:pPr>
            <a:r>
              <a:rPr b="0" lang="fr-FR" sz="2000" spc="-1" strike="noStrike">
                <a:latin typeface="Arial"/>
              </a:rPr>
              <a:t>Transform 2D geometric primitives from screen coordinate system to device coordinate system </a:t>
            </a:r>
            <a:endParaRPr b="0" lang="fr-FR" sz="20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897FCC60-287C-47A8-AA04-A75B435A469B}"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1073" name="PlaceHolder 2"/>
          <p:cNvSpPr>
            <a:spLocks noGrp="1"/>
          </p:cNvSpPr>
          <p:nvPr>
            <p:ph type="sldImg"/>
          </p:nvPr>
        </p:nvSpPr>
        <p:spPr>
          <a:xfrm>
            <a:off x="1257480" y="720720"/>
            <a:ext cx="4800240" cy="3600000"/>
          </a:xfrm>
          <a:prstGeom prst="rect">
            <a:avLst/>
          </a:prstGeom>
        </p:spPr>
      </p:sp>
      <p:sp>
        <p:nvSpPr>
          <p:cNvPr id="1074" name="PlaceHolder 3"/>
          <p:cNvSpPr>
            <a:spLocks noGrp="1"/>
          </p:cNvSpPr>
          <p:nvPr>
            <p:ph type="body"/>
          </p:nvPr>
        </p:nvSpPr>
        <p:spPr>
          <a:xfrm>
            <a:off x="731880" y="4560840"/>
            <a:ext cx="5851080" cy="4320720"/>
          </a:xfrm>
          <a:prstGeom prst="rect">
            <a:avLst/>
          </a:prstGeom>
        </p:spPr>
        <p:txBody>
          <a:bodyPr lIns="99000" rIns="99000" tIns="49680" bIns="49680"/>
          <a:p>
            <a:pPr>
              <a:lnSpc>
                <a:spcPct val="100000"/>
              </a:lnSpc>
              <a:spcBef>
                <a:spcPts val="360"/>
              </a:spcBef>
            </a:pPr>
            <a:r>
              <a:rPr b="0" lang="fr-FR" sz="2000" spc="-1" strike="noStrike">
                <a:latin typeface="Arial"/>
              </a:rPr>
              <a:t>A light source is an object that emits light only through internal energy sources. Light sources have geometric attributes, such as position and surface, and attributs like a direction of emission and intensity of energy. The lights are generally designed and positioned to create a particular atmosphere</a:t>
            </a:r>
            <a:endParaRPr b="0" lang="fr-FR" sz="20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5"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26E9314C-3F7D-467B-BE30-841D4E8996C7}"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
        <p:nvSpPr>
          <p:cNvPr id="1076" name="PlaceHolder 2"/>
          <p:cNvSpPr>
            <a:spLocks noGrp="1"/>
          </p:cNvSpPr>
          <p:nvPr>
            <p:ph type="sldImg"/>
          </p:nvPr>
        </p:nvSpPr>
        <p:spPr>
          <a:xfrm>
            <a:off x="1257480" y="720720"/>
            <a:ext cx="4800240" cy="3600000"/>
          </a:xfrm>
          <a:prstGeom prst="rect">
            <a:avLst/>
          </a:prstGeom>
        </p:spPr>
      </p:sp>
      <p:sp>
        <p:nvSpPr>
          <p:cNvPr id="1077" name="PlaceHolder 3"/>
          <p:cNvSpPr>
            <a:spLocks noGrp="1"/>
          </p:cNvSpPr>
          <p:nvPr>
            <p:ph type="body"/>
          </p:nvPr>
        </p:nvSpPr>
        <p:spPr>
          <a:xfrm>
            <a:off x="731880" y="4560840"/>
            <a:ext cx="5851080" cy="4320720"/>
          </a:xfrm>
          <a:prstGeom prst="rect">
            <a:avLst/>
          </a:prstGeom>
        </p:spPr>
        <p:txBody>
          <a:bodyPr lIns="99000" rIns="99000" tIns="49680" bIns="49680"/>
          <a:p>
            <a:pPr>
              <a:lnSpc>
                <a:spcPct val="100000"/>
              </a:lnSpc>
            </a:pPr>
            <a:r>
              <a:rPr b="0" lang="fr-FR" sz="1200" spc="-1" strike="noStrike">
                <a:solidFill>
                  <a:srgbClr val="000000"/>
                </a:solidFill>
                <a:latin typeface="Arial"/>
                <a:ea typeface="ＭＳ Ｐゴシック"/>
              </a:rPr>
              <a:t>Objects interact with light sources and the nature of these interactions determines whether an object is red or blue, light or dark, dull or shiny. An object illuminated by white light appears red because it absorbs most of the incident light but reflects light in the red range of frequencies.</a:t>
            </a:r>
            <a:endParaRPr b="0" lang="fr-FR" sz="1200" spc="-1" strike="noStrike">
              <a:latin typeface="Arial"/>
            </a:endParaRPr>
          </a:p>
          <a:p>
            <a:pPr>
              <a:lnSpc>
                <a:spcPct val="100000"/>
              </a:lnSpc>
            </a:pPr>
            <a:r>
              <a:rPr b="0" lang="fr-FR" sz="1200" spc="-1" strike="noStrike">
                <a:solidFill>
                  <a:srgbClr val="000000"/>
                </a:solidFill>
                <a:latin typeface="Arial"/>
                <a:ea typeface="ＭＳ Ｐゴシック"/>
              </a:rPr>
              <a:t>the lighting calculations are performed using the vertices in eye coordinates, surface normals, light source positions, material properties, and other lighting information to produce color for each vertex </a:t>
            </a:r>
            <a:r>
              <a:rPr b="0" lang="fr-FR" sz="2000" spc="-1" strike="noStrike">
                <a:solidFill>
                  <a:srgbClr val="000000"/>
                </a:solidFill>
                <a:latin typeface="Arial"/>
                <a:ea typeface="ＭＳ Ｐゴシック"/>
              </a:rPr>
              <a:t>(next lecture)</a:t>
            </a:r>
            <a:endParaRPr b="0" lang="fr-FR" sz="2000" spc="-1" strike="noStrike">
              <a:latin typeface="Arial"/>
            </a:endParaRPr>
          </a:p>
          <a:p>
            <a:pPr>
              <a:lnSpc>
                <a:spcPct val="100000"/>
              </a:lnSpc>
            </a:pPr>
            <a:endParaRPr b="0" lang="fr-FR"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sldImg"/>
          </p:nvPr>
        </p:nvSpPr>
        <p:spPr>
          <a:xfrm>
            <a:off x="1258920" y="720720"/>
            <a:ext cx="4797000" cy="3598560"/>
          </a:xfrm>
          <a:prstGeom prst="rect">
            <a:avLst/>
          </a:prstGeom>
        </p:spPr>
      </p:sp>
      <p:sp>
        <p:nvSpPr>
          <p:cNvPr id="927"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1200" spc="-1" strike="noStrike">
                <a:solidFill>
                  <a:srgbClr val="000000"/>
                </a:solidFill>
                <a:latin typeface="Arial"/>
                <a:ea typeface="ＭＳ Ｐゴシック"/>
              </a:rPr>
              <a:t>For example, an effective “in-person” training for a large company with employees around the world could be completed</a:t>
            </a:r>
            <a:br/>
            <a:r>
              <a:rPr b="0" lang="fr-FR" sz="1200" spc="-1" strike="noStrike">
                <a:solidFill>
                  <a:srgbClr val="000000"/>
                </a:solidFill>
                <a:latin typeface="Arial"/>
                <a:ea typeface="ＭＳ Ｐゴシック"/>
              </a:rPr>
              <a:t>with immersive technologies without the cost of travel and lodging for participants — an advantage that might be even more pronounced amid global health concerns like the coronavirus. Simulated training scenarios in advanced manufacturing and healthcare are also drawing attention, not just for cost-saving opportunities but also because simulated trainings actually yield better results and improved performance. </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The significant advantage immersive technologies provide is the ability to spatially visualize data, patients, environments, and materials accurately and in real time. In healthcare, this can mean giving doctors and nurses the opportunity to get more repetitions and practice for specific surgeries. In manufacturing, 75% of survey respondents expect immersive technologies to be offered via real-time remote assistance to employees, and another 45% expect solutions to be focused on assembly errors.  FABRICATION ET ASSEMBLAGE, la douleur !</a:t>
            </a:r>
            <a:endParaRPr b="0" lang="fr-FR" sz="1200" spc="-1" strike="noStrike">
              <a:latin typeface="Arial"/>
            </a:endParaRPr>
          </a:p>
          <a:p>
            <a:pPr marL="216000" indent="-216000">
              <a:lnSpc>
                <a:spcPct val="100000"/>
              </a:lnSpc>
            </a:pPr>
            <a:endParaRPr b="0" lang="fr-FR" sz="1200" spc="-1" strike="noStrike">
              <a:latin typeface="Arial"/>
            </a:endParaRPr>
          </a:p>
        </p:txBody>
      </p:sp>
      <p:sp>
        <p:nvSpPr>
          <p:cNvPr id="928"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ECF9BA67-9B22-4219-9714-895900B9BE9B}"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8" name="PlaceHolder 1"/>
          <p:cNvSpPr>
            <a:spLocks noGrp="1"/>
          </p:cNvSpPr>
          <p:nvPr>
            <p:ph type="sldImg"/>
          </p:nvPr>
        </p:nvSpPr>
        <p:spPr>
          <a:xfrm>
            <a:off x="1258920" y="720720"/>
            <a:ext cx="4797000" cy="3598560"/>
          </a:xfrm>
          <a:prstGeom prst="rect">
            <a:avLst/>
          </a:prstGeom>
        </p:spPr>
      </p:sp>
      <p:sp>
        <p:nvSpPr>
          <p:cNvPr id="1079"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1300" spc="-1" strike="noStrike">
                <a:latin typeface="Times New Roman"/>
              </a:rPr>
              <a:t>Les sources de lumière directionnelles sont supposées être à l’infini et éclairent la scène avec des rayons parallèles à une direction donnée. Elles sont donc représentées à l’aide d’une intensité et d’une direction. Le soleil est souvent modélisé par une source de lumière directionnelle.</a:t>
            </a:r>
            <a:endParaRPr b="0" lang="fr-FR" sz="1300" spc="-1" strike="noStrike">
              <a:latin typeface="Arial"/>
            </a:endParaRPr>
          </a:p>
          <a:p>
            <a:pPr marL="216000" indent="-216000">
              <a:lnSpc>
                <a:spcPct val="100000"/>
              </a:lnSpc>
            </a:pPr>
            <a:r>
              <a:rPr b="0" lang="fr-FR" sz="1300" spc="-1" strike="noStrike">
                <a:latin typeface="Times New Roman"/>
              </a:rPr>
              <a:t>Source ponctuelle : attenuation avec la distance</a:t>
            </a:r>
            <a:endParaRPr b="0" lang="fr-FR" sz="1300" spc="-1" strike="noStrike">
              <a:latin typeface="Arial"/>
            </a:endParaRPr>
          </a:p>
          <a:p>
            <a:pPr marL="216000" indent="-216000">
              <a:lnSpc>
                <a:spcPct val="100000"/>
              </a:lnSpc>
            </a:pPr>
            <a:r>
              <a:rPr b="0" lang="fr-FR" sz="1300" spc="-1" strike="noStrike">
                <a:latin typeface="Times New Roman"/>
              </a:rPr>
              <a:t>distribuée</a:t>
            </a:r>
            <a:endParaRPr b="0" lang="fr-FR" sz="1300" spc="-1" strike="noStrike">
              <a:latin typeface="Arial"/>
            </a:endParaRPr>
          </a:p>
        </p:txBody>
      </p:sp>
      <p:sp>
        <p:nvSpPr>
          <p:cNvPr id="1080"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350E2998-DDA3-4347-899A-B9E2D4A696FC}"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1" name="PlaceHolder 1"/>
          <p:cNvSpPr>
            <a:spLocks noGrp="1"/>
          </p:cNvSpPr>
          <p:nvPr>
            <p:ph type="sldImg"/>
          </p:nvPr>
        </p:nvSpPr>
        <p:spPr>
          <a:xfrm>
            <a:off x="1258920" y="720720"/>
            <a:ext cx="4797000" cy="3598560"/>
          </a:xfrm>
          <a:prstGeom prst="rect">
            <a:avLst/>
          </a:prstGeom>
        </p:spPr>
      </p:sp>
      <p:sp>
        <p:nvSpPr>
          <p:cNvPr id="1082"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Reflexion changement de direction car barrière</a:t>
            </a:r>
            <a:endParaRPr b="0" lang="fr-FR" sz="2000" spc="-1" strike="noStrike">
              <a:latin typeface="Arial"/>
            </a:endParaRPr>
          </a:p>
          <a:p>
            <a:pPr marL="216000" indent="-216000">
              <a:lnSpc>
                <a:spcPct val="100000"/>
              </a:lnSpc>
            </a:pPr>
            <a:r>
              <a:rPr b="0" lang="fr-FR" sz="2000" spc="-1" strike="noStrike">
                <a:latin typeface="Arial"/>
              </a:rPr>
              <a:t>Refraction changement car changement de milieu</a:t>
            </a:r>
            <a:endParaRPr b="0" lang="fr-FR" sz="2000" spc="-1" strike="noStrike">
              <a:latin typeface="Arial"/>
            </a:endParaRPr>
          </a:p>
          <a:p>
            <a:pPr marL="216000" indent="-216000">
              <a:lnSpc>
                <a:spcPct val="100000"/>
              </a:lnSpc>
            </a:pPr>
            <a:r>
              <a:rPr b="0" lang="fr-FR" sz="2000" spc="-1" strike="noStrike">
                <a:latin typeface="Arial"/>
              </a:rPr>
              <a:t>Parfaite : rayon renvoyé dans la direction de réflexion</a:t>
            </a:r>
            <a:endParaRPr b="0" lang="fr-FR" sz="2000" spc="-1" strike="noStrike">
              <a:latin typeface="Arial"/>
            </a:endParaRPr>
          </a:p>
          <a:p>
            <a:pPr marL="216000" indent="-216000">
              <a:lnSpc>
                <a:spcPct val="100000"/>
              </a:lnSpc>
            </a:pPr>
            <a:r>
              <a:rPr b="0" lang="fr-FR" sz="2000" spc="-1" strike="noStrike">
                <a:latin typeface="Arial"/>
              </a:rPr>
              <a:t>Spéculaire : groupe de rayons renvoyés  autour de la direction de réflexion</a:t>
            </a:r>
            <a:endParaRPr b="0" lang="fr-FR" sz="2000" spc="-1" strike="noStrike">
              <a:latin typeface="Arial"/>
            </a:endParaRPr>
          </a:p>
          <a:p>
            <a:pPr marL="216000" indent="-216000">
              <a:lnSpc>
                <a:spcPct val="100000"/>
              </a:lnSpc>
            </a:pPr>
            <a:r>
              <a:rPr b="0" lang="fr-FR" sz="2000" spc="-1" strike="noStrike">
                <a:latin typeface="Arial"/>
              </a:rPr>
              <a:t>Diffuse : rayons renvoyés dans toutes les directions</a:t>
            </a:r>
            <a:endParaRPr b="0" lang="fr-FR" sz="2000" spc="-1" strike="noStrike">
              <a:latin typeface="Arial"/>
            </a:endParaRPr>
          </a:p>
          <a:p>
            <a:pPr marL="216000" indent="-216000">
              <a:lnSpc>
                <a:spcPct val="100000"/>
              </a:lnSpc>
            </a:pPr>
            <a:r>
              <a:rPr b="1" lang="fr-FR" sz="2000" spc="-1" strike="noStrike">
                <a:latin typeface="Arial"/>
              </a:rPr>
              <a:t>diffraction</a:t>
            </a:r>
            <a:r>
              <a:rPr b="0" lang="fr-FR" sz="2000" spc="-1" strike="noStrike">
                <a:latin typeface="Arial"/>
              </a:rPr>
              <a:t> involves a change in direction of waves as they pass through an opening or around a barrier in their path</a:t>
            </a:r>
            <a:endParaRPr b="0" lang="fr-FR" sz="2000" spc="-1" strike="noStrike">
              <a:latin typeface="Arial"/>
            </a:endParaRPr>
          </a:p>
          <a:p>
            <a:pPr marL="216000" indent="-216000">
              <a:lnSpc>
                <a:spcPct val="100000"/>
              </a:lnSpc>
            </a:pPr>
            <a:endParaRPr b="0" lang="fr-FR" sz="2000" spc="-1" strike="noStrike">
              <a:latin typeface="Arial"/>
            </a:endParaRPr>
          </a:p>
        </p:txBody>
      </p:sp>
      <p:sp>
        <p:nvSpPr>
          <p:cNvPr id="1083"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E4C21467-B679-4308-9598-7F58BAE4C08E}"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4" name="PlaceHolder 1"/>
          <p:cNvSpPr>
            <a:spLocks noGrp="1"/>
          </p:cNvSpPr>
          <p:nvPr>
            <p:ph type="sldImg"/>
          </p:nvPr>
        </p:nvSpPr>
        <p:spPr>
          <a:xfrm>
            <a:off x="1258920" y="720720"/>
            <a:ext cx="4797000" cy="3598560"/>
          </a:xfrm>
          <a:prstGeom prst="rect">
            <a:avLst/>
          </a:prstGeom>
        </p:spPr>
      </p:sp>
      <p:sp>
        <p:nvSpPr>
          <p:cNvPr id="1085" name="PlaceHolder 2"/>
          <p:cNvSpPr>
            <a:spLocks noGrp="1"/>
          </p:cNvSpPr>
          <p:nvPr>
            <p:ph type="body"/>
          </p:nvPr>
        </p:nvSpPr>
        <p:spPr>
          <a:xfrm>
            <a:off x="731880" y="4559400"/>
            <a:ext cx="5851080" cy="4320720"/>
          </a:xfrm>
          <a:prstGeom prst="rect">
            <a:avLst/>
          </a:prstGeom>
        </p:spPr>
        <p:txBody>
          <a:bodyPr lIns="99000" rIns="99000" tIns="49680" bIns="49680"/>
          <a:p>
            <a:pPr>
              <a:lnSpc>
                <a:spcPct val="100000"/>
              </a:lnSpc>
              <a:spcBef>
                <a:spcPts val="391"/>
              </a:spcBef>
            </a:pPr>
            <a:r>
              <a:rPr b="0" lang="fr-FR" sz="1300" spc="-1" strike="noStrike">
                <a:latin typeface="Times New Roman"/>
              </a:rPr>
              <a:t>Elle ne permet pas de voir la 3D mais  évite qu’un objet soit complètement noir. </a:t>
            </a:r>
            <a:r>
              <a:rPr b="0" lang="fr-FR" sz="1200" spc="-1" strike="noStrike">
                <a:latin typeface="Times New Roman"/>
              </a:rPr>
              <a:t>La lumière ambiante  éclaire la scène de manière uniforme. Elle est la seule souce de lumière non orientée. Elle est définie par son intensité Isa. Cette source de lumière est, en quelque sorte, censée simuler les  échanges de lumières qui existent de manière physique entre les différents objets d’une scène. Ambient occlusion : L'algorithme repose sur un principe d'</a:t>
            </a:r>
            <a:r>
              <a:rPr b="0" lang="fr-FR" sz="1200" spc="-1" strike="noStrike" u="sng">
                <a:solidFill>
                  <a:srgbClr val="000000"/>
                </a:solidFill>
                <a:uFillTx/>
                <a:latin typeface="Times New Roman"/>
                <a:hlinkClick r:id="rId1"/>
              </a:rPr>
              <a:t>illumination globale</a:t>
            </a:r>
            <a:r>
              <a:rPr b="0" lang="fr-FR" sz="1200" spc="-1" strike="noStrike">
                <a:solidFill>
                  <a:srgbClr val="000000"/>
                </a:solidFill>
                <a:latin typeface="Times New Roman"/>
              </a:rPr>
              <a:t>, à savoir que la lumière est émise de tout point de l'</a:t>
            </a:r>
            <a:r>
              <a:rPr b="0" lang="fr-FR" sz="1200" spc="-1" strike="noStrike" u="sng">
                <a:solidFill>
                  <a:srgbClr val="000000"/>
                </a:solidFill>
                <a:uFillTx/>
                <a:latin typeface="Times New Roman"/>
                <a:hlinkClick r:id="rId2"/>
              </a:rPr>
              <a:t>espace 3D</a:t>
            </a:r>
            <a:r>
              <a:rPr b="0" lang="fr-FR" sz="1200" spc="-1" strike="noStrike">
                <a:solidFill>
                  <a:srgbClr val="000000"/>
                </a:solidFill>
                <a:latin typeface="Times New Roman"/>
              </a:rPr>
              <a:t>, et non pas d'un point isolé comme c'est le cas pour une source lumineuse représentée par une lampe. Le principe de l'occultation ambiante est que plus deux faces sont rapprochées, plus la quantité de lumière diminue entre ces deux faces. En définissant avant le rendu le taux de </a:t>
            </a:r>
            <a:r>
              <a:rPr b="0" lang="fr-FR" sz="1200" spc="-1" strike="noStrike" u="sng">
                <a:solidFill>
                  <a:srgbClr val="000000"/>
                </a:solidFill>
                <a:uFillTx/>
                <a:latin typeface="Times New Roman"/>
                <a:hlinkClick r:id="rId3"/>
              </a:rPr>
              <a:t>lumière globale</a:t>
            </a:r>
            <a:r>
              <a:rPr b="0" lang="fr-FR" sz="1200" spc="-1" strike="noStrike">
                <a:solidFill>
                  <a:srgbClr val="000000"/>
                </a:solidFill>
                <a:latin typeface="Times New Roman"/>
              </a:rPr>
              <a:t>, on influence cette lumière, pouvant même lui donner une couleur particulière. </a:t>
            </a:r>
            <a:endParaRPr b="0" lang="fr-FR" sz="1200" spc="-1" strike="noStrike">
              <a:latin typeface="Arial"/>
            </a:endParaRPr>
          </a:p>
          <a:p>
            <a:pPr>
              <a:lnSpc>
                <a:spcPct val="100000"/>
              </a:lnSpc>
              <a:spcBef>
                <a:spcPts val="360"/>
              </a:spcBef>
            </a:pPr>
            <a:endParaRPr b="0" lang="fr-FR" sz="1200" spc="-1" strike="noStrike">
              <a:latin typeface="Arial"/>
            </a:endParaRPr>
          </a:p>
          <a:p>
            <a:pPr>
              <a:lnSpc>
                <a:spcPct val="100000"/>
              </a:lnSpc>
            </a:pPr>
            <a:endParaRPr b="0" lang="fr-FR" sz="1200" spc="-1" strike="noStrike">
              <a:latin typeface="Arial"/>
            </a:endParaRPr>
          </a:p>
        </p:txBody>
      </p:sp>
      <p:sp>
        <p:nvSpPr>
          <p:cNvPr id="1086"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44A45B54-E114-492E-A1D4-FF310E167E1D}"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PlaceHolder 1"/>
          <p:cNvSpPr>
            <a:spLocks noGrp="1"/>
          </p:cNvSpPr>
          <p:nvPr>
            <p:ph type="sldImg"/>
          </p:nvPr>
        </p:nvSpPr>
        <p:spPr>
          <a:xfrm>
            <a:off x="1258920" y="720720"/>
            <a:ext cx="4797000" cy="3598560"/>
          </a:xfrm>
          <a:prstGeom prst="rect">
            <a:avLst/>
          </a:prstGeom>
        </p:spPr>
      </p:sp>
      <p:sp>
        <p:nvSpPr>
          <p:cNvPr id="1088"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800" spc="-1" strike="noStrike">
                <a:latin typeface="Times New Roman"/>
              </a:rPr>
              <a:t>Surfaces mates, On pourra calculer le cosinus grâce à un produit scalaire, On fera la somme sur toutes les sources de lumière</a:t>
            </a:r>
            <a:endParaRPr b="0" lang="fr-FR" sz="800" spc="-1" strike="noStrike">
              <a:latin typeface="Arial"/>
            </a:endParaRPr>
          </a:p>
          <a:p>
            <a:pPr marL="216000" indent="-216000">
              <a:lnSpc>
                <a:spcPct val="100000"/>
              </a:lnSpc>
            </a:pPr>
            <a:endParaRPr b="0" lang="fr-FR" sz="800" spc="-1" strike="noStrike">
              <a:latin typeface="Arial"/>
            </a:endParaRPr>
          </a:p>
          <a:p>
            <a:pPr marL="216000" indent="-216000">
              <a:lnSpc>
                <a:spcPct val="100000"/>
              </a:lnSpc>
            </a:pPr>
            <a:endParaRPr b="0" lang="fr-FR" sz="800" spc="-1" strike="noStrike">
              <a:latin typeface="Arial"/>
            </a:endParaRPr>
          </a:p>
          <a:p>
            <a:pPr marL="216000" indent="-216000">
              <a:lnSpc>
                <a:spcPct val="100000"/>
              </a:lnSpc>
            </a:pPr>
            <a:endParaRPr b="0" lang="fr-FR" sz="800" spc="-1" strike="noStrike">
              <a:latin typeface="Arial"/>
            </a:endParaRPr>
          </a:p>
        </p:txBody>
      </p:sp>
      <p:sp>
        <p:nvSpPr>
          <p:cNvPr id="1089"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BB2DF062-B6F8-4927-AD73-E069DB14AC72}"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PlaceHolder 1"/>
          <p:cNvSpPr>
            <a:spLocks noGrp="1"/>
          </p:cNvSpPr>
          <p:nvPr>
            <p:ph type="sldImg"/>
          </p:nvPr>
        </p:nvSpPr>
        <p:spPr>
          <a:xfrm>
            <a:off x="1258920" y="720720"/>
            <a:ext cx="4797000" cy="3598560"/>
          </a:xfrm>
          <a:prstGeom prst="rect">
            <a:avLst/>
          </a:prstGeom>
        </p:spPr>
      </p:sp>
      <p:sp>
        <p:nvSpPr>
          <p:cNvPr id="1091"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Facteur d’attenuation</a:t>
            </a:r>
            <a:endParaRPr b="0" lang="fr-FR" sz="2000" spc="-1" strike="noStrike">
              <a:latin typeface="Arial"/>
            </a:endParaRPr>
          </a:p>
        </p:txBody>
      </p:sp>
      <p:sp>
        <p:nvSpPr>
          <p:cNvPr id="1092"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E7148E1D-FB70-4E0C-B092-98ABD25A8537}"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sldImg"/>
          </p:nvPr>
        </p:nvSpPr>
        <p:spPr>
          <a:xfrm>
            <a:off x="1258920" y="720720"/>
            <a:ext cx="4797000" cy="3598560"/>
          </a:xfrm>
          <a:prstGeom prst="rect">
            <a:avLst/>
          </a:prstGeom>
        </p:spPr>
      </p:sp>
      <p:sp>
        <p:nvSpPr>
          <p:cNvPr id="1094"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1300" spc="-1" strike="noStrike">
                <a:latin typeface="Times New Roman"/>
              </a:rPr>
              <a:t>Le param`etre n controˆle la rugosit ́e de la surface. </a:t>
            </a:r>
            <a:endParaRPr b="0" lang="fr-FR" sz="1300" spc="-1" strike="noStrike">
              <a:latin typeface="Arial"/>
            </a:endParaRPr>
          </a:p>
        </p:txBody>
      </p:sp>
      <p:sp>
        <p:nvSpPr>
          <p:cNvPr id="1095"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2AE922CA-AC51-4F2D-B6F8-89E74760BE01}"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sldImg"/>
          </p:nvPr>
        </p:nvSpPr>
        <p:spPr>
          <a:xfrm>
            <a:off x="1258920" y="720720"/>
            <a:ext cx="4797000" cy="3598560"/>
          </a:xfrm>
          <a:prstGeom prst="rect">
            <a:avLst/>
          </a:prstGeom>
        </p:spPr>
      </p:sp>
      <p:sp>
        <p:nvSpPr>
          <p:cNvPr id="1097"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Shininess - brillance Plus n est grand plus les tâches sont petites, </a:t>
            </a:r>
            <a:r>
              <a:rPr b="0" lang="fr-FR" sz="1300" spc="-1" strike="noStrike">
                <a:latin typeface="Times New Roman"/>
              </a:rPr>
              <a:t>Si n tend vers l’infini, on se rapproche d’une surface spéculaire, si n tend vers 1 on est confronté à une surface très rugueuse</a:t>
            </a:r>
            <a:endParaRPr b="0" lang="fr-FR" sz="1300" spc="-1" strike="noStrike">
              <a:latin typeface="Arial"/>
            </a:endParaRPr>
          </a:p>
        </p:txBody>
      </p:sp>
      <p:sp>
        <p:nvSpPr>
          <p:cNvPr id="1098"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F19C753D-3A56-4F2E-9EDA-FB8172A86289}"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PlaceHolder 1"/>
          <p:cNvSpPr>
            <a:spLocks noGrp="1"/>
          </p:cNvSpPr>
          <p:nvPr>
            <p:ph type="sldImg"/>
          </p:nvPr>
        </p:nvSpPr>
        <p:spPr>
          <a:xfrm>
            <a:off x="1258920" y="720720"/>
            <a:ext cx="4797000" cy="3598560"/>
          </a:xfrm>
          <a:prstGeom prst="rect">
            <a:avLst/>
          </a:prstGeom>
        </p:spPr>
      </p:sp>
      <p:sp>
        <p:nvSpPr>
          <p:cNvPr id="1100"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Matériel avec tous ses coeff</a:t>
            </a:r>
            <a:endParaRPr b="0" lang="fr-FR" sz="2000" spc="-1" strike="noStrike">
              <a:latin typeface="Arial"/>
            </a:endParaRPr>
          </a:p>
        </p:txBody>
      </p:sp>
      <p:sp>
        <p:nvSpPr>
          <p:cNvPr id="1101"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748BF19B-0455-4DB6-9A4E-0852EF2BC81C}"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PlaceHolder 1"/>
          <p:cNvSpPr>
            <a:spLocks noGrp="1"/>
          </p:cNvSpPr>
          <p:nvPr>
            <p:ph type="sldImg"/>
          </p:nvPr>
        </p:nvSpPr>
        <p:spPr>
          <a:xfrm>
            <a:off x="1258920" y="720720"/>
            <a:ext cx="4797000" cy="3598560"/>
          </a:xfrm>
          <a:prstGeom prst="rect">
            <a:avLst/>
          </a:prstGeom>
        </p:spPr>
      </p:sp>
      <p:sp>
        <p:nvSpPr>
          <p:cNvPr id="1103"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1200" spc="-1" strike="noStrike">
                <a:solidFill>
                  <a:srgbClr val="000000"/>
                </a:solidFill>
                <a:latin typeface="Arial"/>
                <a:ea typeface="ＭＳ Ｐゴシック"/>
              </a:rPr>
              <a:t>Recommencer ici !</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Lumières et matériaux -&gt; comment calculer ?</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Local–only direct and local interaction of objects with light</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Global–all interactions and exchange of light</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Can model more effects•</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Reflection, refraction, soft shadows</a:t>
            </a:r>
            <a:endParaRPr b="0" lang="fr-FR" sz="1200" spc="-1" strike="noStrike">
              <a:latin typeface="Arial"/>
            </a:endParaRPr>
          </a:p>
        </p:txBody>
      </p:sp>
      <p:sp>
        <p:nvSpPr>
          <p:cNvPr id="1104"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F2B2171E-6B05-400F-9DE2-19A1AED29186}"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PlaceHolder 1"/>
          <p:cNvSpPr>
            <a:spLocks noGrp="1"/>
          </p:cNvSpPr>
          <p:nvPr>
            <p:ph type="sldImg"/>
          </p:nvPr>
        </p:nvSpPr>
        <p:spPr>
          <a:xfrm>
            <a:off x="1258920" y="720720"/>
            <a:ext cx="4797000" cy="3598560"/>
          </a:xfrm>
          <a:prstGeom prst="rect">
            <a:avLst/>
          </a:prstGeom>
        </p:spPr>
      </p:sp>
      <p:sp>
        <p:nvSpPr>
          <p:cNvPr id="930"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AR plutôt que VR car dans le travail il est plus difficile de s’isoler</a:t>
            </a:r>
            <a:endParaRPr b="0" lang="fr-FR" sz="2000" spc="-1" strike="noStrike">
              <a:latin typeface="Arial"/>
            </a:endParaRPr>
          </a:p>
          <a:p>
            <a:pPr marL="216000" indent="-216000">
              <a:lnSpc>
                <a:spcPct val="100000"/>
              </a:lnSpc>
            </a:pPr>
            <a:r>
              <a:rPr b="0" lang="fr-FR" sz="2000" spc="-1" strike="noStrike">
                <a:latin typeface="Arial"/>
              </a:rPr>
              <a:t>60% des entreprises en France, Chine et US sont en train d’expérimenter </a:t>
            </a:r>
            <a:r>
              <a:rPr b="0" lang="fr-FR" sz="1200" spc="-1" strike="noStrike">
                <a:solidFill>
                  <a:srgbClr val="000000"/>
                </a:solidFill>
                <a:latin typeface="Arial"/>
                <a:ea typeface="ＭＳ Ｐゴシック"/>
              </a:rPr>
              <a:t>hardware more user-friendly </a:t>
            </a:r>
            <a:endParaRPr b="0" lang="fr-FR" sz="1200" spc="-1" strike="noStrike">
              <a:latin typeface="Arial"/>
            </a:endParaRPr>
          </a:p>
          <a:p>
            <a:pPr>
              <a:lnSpc>
                <a:spcPct val="100000"/>
              </a:lnSpc>
              <a:spcBef>
                <a:spcPts val="360"/>
              </a:spcBef>
            </a:pPr>
            <a:r>
              <a:rPr b="0" lang="fr-FR" sz="1200" spc="-1" strike="noStrike">
                <a:solidFill>
                  <a:srgbClr val="000000"/>
                </a:solidFill>
                <a:latin typeface="Arial"/>
                <a:ea typeface="ＭＳ Ｐゴシック"/>
              </a:rPr>
              <a:t>Consommateurs veulent les utiliser mais les marchés decollent pas car il n’y a pas assez d’utilisateurs</a:t>
            </a:r>
            <a:endParaRPr b="0" lang="fr-FR" sz="1200" spc="-1" strike="noStrike">
              <a:latin typeface="Arial"/>
            </a:endParaRPr>
          </a:p>
          <a:p>
            <a:pPr>
              <a:lnSpc>
                <a:spcPct val="100000"/>
              </a:lnSpc>
            </a:pPr>
            <a:endParaRPr b="0" lang="fr-FR" sz="1200" spc="-1" strike="noStrike">
              <a:latin typeface="Arial"/>
            </a:endParaRPr>
          </a:p>
          <a:p>
            <a:pPr>
              <a:lnSpc>
                <a:spcPct val="100000"/>
              </a:lnSpc>
            </a:pPr>
            <a:endParaRPr b="0" lang="fr-FR" sz="1200" spc="-1" strike="noStrike">
              <a:latin typeface="Arial"/>
            </a:endParaRPr>
          </a:p>
        </p:txBody>
      </p:sp>
      <p:sp>
        <p:nvSpPr>
          <p:cNvPr id="931"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7B0A9B9F-82A9-4EF9-AF82-E4A0F18AE289}"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PlaceHolder 1"/>
          <p:cNvSpPr>
            <a:spLocks noGrp="1"/>
          </p:cNvSpPr>
          <p:nvPr>
            <p:ph type="sldImg"/>
          </p:nvPr>
        </p:nvSpPr>
        <p:spPr>
          <a:xfrm>
            <a:off x="1258920" y="720720"/>
            <a:ext cx="4797000" cy="3598560"/>
          </a:xfrm>
          <a:prstGeom prst="rect">
            <a:avLst/>
          </a:prstGeom>
        </p:spPr>
      </p:sp>
      <p:sp>
        <p:nvSpPr>
          <p:cNvPr id="1106"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1200" spc="-1" strike="noStrike">
                <a:solidFill>
                  <a:srgbClr val="000000"/>
                </a:solidFill>
                <a:latin typeface="Arial"/>
                <a:ea typeface="ＭＳ Ｐゴシック"/>
              </a:rPr>
              <a:t>Illumination value depends only on polygon normal  each polygon is colored with a uniform intensity</a:t>
            </a:r>
            <a:endParaRPr b="0" lang="fr-FR" sz="1200" spc="-1" strike="noStrike">
              <a:latin typeface="Arial"/>
            </a:endParaRPr>
          </a:p>
        </p:txBody>
      </p:sp>
      <p:sp>
        <p:nvSpPr>
          <p:cNvPr id="1107"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082F8FEA-9B52-4882-B46C-EE3C7D2FF37A}"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PlaceHolder 1"/>
          <p:cNvSpPr>
            <a:spLocks noGrp="1"/>
          </p:cNvSpPr>
          <p:nvPr>
            <p:ph type="sldImg"/>
          </p:nvPr>
        </p:nvSpPr>
        <p:spPr>
          <a:xfrm>
            <a:off x="1258920" y="720720"/>
            <a:ext cx="4797000" cy="3598560"/>
          </a:xfrm>
          <a:prstGeom prst="rect">
            <a:avLst/>
          </a:prstGeom>
        </p:spPr>
      </p:sp>
      <p:sp>
        <p:nvSpPr>
          <p:cNvPr id="1109"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Intensité=couleur</a:t>
            </a:r>
            <a:endParaRPr b="0" lang="fr-FR" sz="2000" spc="-1" strike="noStrike">
              <a:latin typeface="Arial"/>
            </a:endParaRPr>
          </a:p>
        </p:txBody>
      </p:sp>
      <p:sp>
        <p:nvSpPr>
          <p:cNvPr id="1110"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172AE8A4-E2D1-4C1A-8F51-D77A0820A1D4}"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1" name="PlaceHolder 1"/>
          <p:cNvSpPr>
            <a:spLocks noGrp="1"/>
          </p:cNvSpPr>
          <p:nvPr>
            <p:ph type="sldImg"/>
          </p:nvPr>
        </p:nvSpPr>
        <p:spPr>
          <a:xfrm>
            <a:off x="1258920" y="720720"/>
            <a:ext cx="4797000" cy="3598560"/>
          </a:xfrm>
          <a:prstGeom prst="rect">
            <a:avLst/>
          </a:prstGeom>
        </p:spPr>
      </p:sp>
      <p:sp>
        <p:nvSpPr>
          <p:cNvPr id="1112"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Une seule normale pour calculer l’intensité</a:t>
            </a:r>
            <a:endParaRPr b="0" lang="fr-FR" sz="2000" spc="-1" strike="noStrike">
              <a:latin typeface="Arial"/>
            </a:endParaRPr>
          </a:p>
          <a:p>
            <a:pPr marL="216000" indent="-216000">
              <a:lnSpc>
                <a:spcPct val="100000"/>
              </a:lnSpc>
            </a:pPr>
            <a:r>
              <a:rPr b="0" lang="fr-FR" sz="2000" spc="-1" strike="noStrike">
                <a:latin typeface="Arial"/>
              </a:rPr>
              <a:t>Intensité calculée pour les sommets et interpolée à travers la surface</a:t>
            </a:r>
            <a:endParaRPr b="0" lang="fr-FR" sz="2000" spc="-1" strike="noStrike">
              <a:latin typeface="Arial"/>
            </a:endParaRPr>
          </a:p>
          <a:p>
            <a:pPr marL="216000" indent="-216000">
              <a:lnSpc>
                <a:spcPct val="100000"/>
              </a:lnSpc>
            </a:pPr>
            <a:r>
              <a:rPr b="0" lang="fr-FR" sz="2000" spc="-1" strike="noStrike">
                <a:latin typeface="Arial"/>
              </a:rPr>
              <a:t>Normales interpolées sur la surface et intensité calculée pour chaque fragment !!</a:t>
            </a:r>
            <a:endParaRPr b="0" lang="fr-FR" sz="2000" spc="-1" strike="noStrike">
              <a:latin typeface="Arial"/>
            </a:endParaRPr>
          </a:p>
        </p:txBody>
      </p:sp>
      <p:sp>
        <p:nvSpPr>
          <p:cNvPr id="1113"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0F72C8FC-2E20-4FDD-954D-F80159E8FA6F}"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PlaceHolder 1"/>
          <p:cNvSpPr>
            <a:spLocks noGrp="1"/>
          </p:cNvSpPr>
          <p:nvPr>
            <p:ph type="sldImg"/>
          </p:nvPr>
        </p:nvSpPr>
        <p:spPr>
          <a:xfrm>
            <a:off x="1258920" y="720720"/>
            <a:ext cx="4797000" cy="3598560"/>
          </a:xfrm>
          <a:prstGeom prst="rect">
            <a:avLst/>
          </a:prstGeom>
        </p:spPr>
      </p:sp>
      <p:sp>
        <p:nvSpPr>
          <p:cNvPr id="1115"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Les reflets, l’absortion, les ombres,…</a:t>
            </a:r>
            <a:endParaRPr b="0" lang="fr-FR" sz="2000" spc="-1" strike="noStrike">
              <a:latin typeface="Arial"/>
            </a:endParaRPr>
          </a:p>
        </p:txBody>
      </p:sp>
      <p:sp>
        <p:nvSpPr>
          <p:cNvPr id="1116"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126B53DB-3732-4C79-8619-6EBB1FC747CA}"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PlaceHolder 1"/>
          <p:cNvSpPr>
            <a:spLocks noGrp="1"/>
          </p:cNvSpPr>
          <p:nvPr>
            <p:ph type="sldImg"/>
          </p:nvPr>
        </p:nvSpPr>
        <p:spPr>
          <a:xfrm>
            <a:off x="1258920" y="720720"/>
            <a:ext cx="4797000" cy="3598560"/>
          </a:xfrm>
          <a:prstGeom prst="rect">
            <a:avLst/>
          </a:prstGeom>
        </p:spPr>
      </p:sp>
      <p:sp>
        <p:nvSpPr>
          <p:cNvPr id="1118"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Rayon paramétrique, le t plus petit est celui de l’objet intersecté en premier</a:t>
            </a:r>
            <a:endParaRPr b="0" lang="fr-FR" sz="2000" spc="-1" strike="noStrike">
              <a:latin typeface="Arial"/>
            </a:endParaRPr>
          </a:p>
        </p:txBody>
      </p:sp>
      <p:sp>
        <p:nvSpPr>
          <p:cNvPr id="1119"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E2214BA1-CCEA-4D2F-A756-312F79DE804F}"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PlaceHolder 1"/>
          <p:cNvSpPr>
            <a:spLocks noGrp="1"/>
          </p:cNvSpPr>
          <p:nvPr>
            <p:ph type="sldImg"/>
          </p:nvPr>
        </p:nvSpPr>
        <p:spPr>
          <a:xfrm>
            <a:off x="1258920" y="720720"/>
            <a:ext cx="4797000" cy="3598560"/>
          </a:xfrm>
          <a:prstGeom prst="rect">
            <a:avLst/>
          </a:prstGeom>
        </p:spPr>
      </p:sp>
      <p:sp>
        <p:nvSpPr>
          <p:cNvPr id="1121"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T</a:t>
            </a:r>
            <a:endParaRPr b="0" lang="fr-FR" sz="2000" spc="-1" strike="noStrike">
              <a:latin typeface="Arial"/>
            </a:endParaRPr>
          </a:p>
        </p:txBody>
      </p:sp>
      <p:sp>
        <p:nvSpPr>
          <p:cNvPr id="1122"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7B9842F3-1BBB-4258-9877-3F72BB29BDCF}"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PlaceHolder 1"/>
          <p:cNvSpPr>
            <a:spLocks noGrp="1"/>
          </p:cNvSpPr>
          <p:nvPr>
            <p:ph type="sldImg"/>
          </p:nvPr>
        </p:nvSpPr>
        <p:spPr>
          <a:xfrm>
            <a:off x="1258920" y="720720"/>
            <a:ext cx="4797000" cy="3598560"/>
          </a:xfrm>
          <a:prstGeom prst="rect">
            <a:avLst/>
          </a:prstGeom>
        </p:spPr>
      </p:sp>
      <p:sp>
        <p:nvSpPr>
          <p:cNvPr id="1124" name="PlaceHolder 2"/>
          <p:cNvSpPr>
            <a:spLocks noGrp="1"/>
          </p:cNvSpPr>
          <p:nvPr>
            <p:ph type="body"/>
          </p:nvPr>
        </p:nvSpPr>
        <p:spPr>
          <a:xfrm>
            <a:off x="731880" y="4559400"/>
            <a:ext cx="5851080" cy="4320720"/>
          </a:xfrm>
          <a:prstGeom prst="rect">
            <a:avLst/>
          </a:prstGeom>
        </p:spPr>
        <p:txBody>
          <a:bodyPr lIns="99000" rIns="99000" tIns="49680" bIns="49680"/>
          <a:p>
            <a:pPr>
              <a:lnSpc>
                <a:spcPct val="100000"/>
              </a:lnSpc>
              <a:spcBef>
                <a:spcPts val="360"/>
              </a:spcBef>
            </a:pPr>
            <a:r>
              <a:rPr b="0" lang="fr-FR" sz="2000" spc="-1" strike="noStrike">
                <a:latin typeface="Arial"/>
              </a:rPr>
              <a:t>Since each ray must be checked against all objects, for a naive raytracer (with no speedup techniques) the time is proportional to the number of rays X the number of objects in the scene. Each intersection requires from a few (5-7) to many (15-20) floating point (fp) operations. Thus for a scene with 100 objects and computed with a spatial resolution of 512 x 512, assuming 10 fp operations per object test there are about 250,000 X 100 X10 = 250,000,000 fps. This is just for the primary rays (from the eye through the image plane) with no anti-aliasing. Clearly there are computational problems with this.</a:t>
            </a:r>
            <a:endParaRPr b="0" lang="fr-FR" sz="2000" spc="-1" strike="noStrike">
              <a:latin typeface="Arial"/>
            </a:endParaRPr>
          </a:p>
          <a:p>
            <a:pPr>
              <a:lnSpc>
                <a:spcPct val="100000"/>
              </a:lnSpc>
            </a:pPr>
            <a:endParaRPr b="0" lang="fr-FR" sz="2000" spc="-1" strike="noStrike">
              <a:latin typeface="Arial"/>
            </a:endParaRPr>
          </a:p>
        </p:txBody>
      </p:sp>
      <p:sp>
        <p:nvSpPr>
          <p:cNvPr id="1125"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ED2900E3-727D-4499-90B3-B5DBBBE61E0E}"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PlaceHolder 1"/>
          <p:cNvSpPr>
            <a:spLocks noGrp="1"/>
          </p:cNvSpPr>
          <p:nvPr>
            <p:ph type="sldImg"/>
          </p:nvPr>
        </p:nvSpPr>
        <p:spPr>
          <a:xfrm>
            <a:off x="1258920" y="720720"/>
            <a:ext cx="4797000" cy="3598560"/>
          </a:xfrm>
          <a:prstGeom prst="rect">
            <a:avLst/>
          </a:prstGeom>
        </p:spPr>
      </p:sp>
      <p:sp>
        <p:nvSpPr>
          <p:cNvPr id="1127"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Ray-tracing</a:t>
            </a:r>
            <a:endParaRPr b="0" lang="fr-FR" sz="2000" spc="-1" strike="noStrike">
              <a:latin typeface="Arial"/>
            </a:endParaRPr>
          </a:p>
        </p:txBody>
      </p:sp>
      <p:sp>
        <p:nvSpPr>
          <p:cNvPr id="1128"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113A79B0-F85A-4229-B1E6-52F401DF66C5}"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PlaceHolder 1"/>
          <p:cNvSpPr>
            <a:spLocks noGrp="1"/>
          </p:cNvSpPr>
          <p:nvPr>
            <p:ph type="sldImg"/>
          </p:nvPr>
        </p:nvSpPr>
        <p:spPr>
          <a:xfrm>
            <a:off x="1258920" y="720720"/>
            <a:ext cx="4797000" cy="3598560"/>
          </a:xfrm>
          <a:prstGeom prst="rect">
            <a:avLst/>
          </a:prstGeom>
        </p:spPr>
      </p:sp>
      <p:sp>
        <p:nvSpPr>
          <p:cNvPr id="933"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mn-lt"/>
                <a:ea typeface="+mn-ea"/>
              </a:rPr>
              <a:t>the first flight simulation was developed by Edwin Link in 1920’s, designed as a training device for novice pilots. Sensorama, an interactive theatre experience was invented in 1962. But, of course, technology at this time was very expensive. Immersion visual, sound, haptics, smell</a:t>
            </a:r>
            <a:endParaRPr b="0" lang="fr-FR" sz="2000" spc="-1" strike="noStrike">
              <a:latin typeface="Arial"/>
            </a:endParaRPr>
          </a:p>
          <a:p>
            <a:pPr marL="216000" indent="-216000">
              <a:lnSpc>
                <a:spcPct val="100000"/>
              </a:lnSpc>
            </a:pPr>
            <a:r>
              <a:rPr b="0" lang="fr-FR" sz="2000" spc="-1" strike="noStrike">
                <a:latin typeface="+mn-lt"/>
                <a:ea typeface="+mn-ea"/>
              </a:rPr>
              <a:t>Sensorama Simulator played a 3D film along with stereo sound, aromas and wind in order to create an immersive sensory environment</a:t>
            </a:r>
            <a:endParaRPr b="0" lang="fr-FR" sz="2000" spc="-1" strike="noStrike">
              <a:latin typeface="Arial"/>
            </a:endParaRPr>
          </a:p>
        </p:txBody>
      </p:sp>
      <p:sp>
        <p:nvSpPr>
          <p:cNvPr id="934"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62DC0BC7-3CA5-45FC-A73E-4356D5FB1BF4}"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PlaceHolder 1"/>
          <p:cNvSpPr>
            <a:spLocks noGrp="1"/>
          </p:cNvSpPr>
          <p:nvPr>
            <p:ph type="sldImg"/>
          </p:nvPr>
        </p:nvSpPr>
        <p:spPr>
          <a:xfrm>
            <a:off x="1258920" y="720720"/>
            <a:ext cx="4797000" cy="3598560"/>
          </a:xfrm>
          <a:prstGeom prst="rect">
            <a:avLst/>
          </a:prstGeom>
        </p:spPr>
      </p:sp>
      <p:sp>
        <p:nvSpPr>
          <p:cNvPr id="1130" name="PlaceHolder 2"/>
          <p:cNvSpPr>
            <a:spLocks noGrp="1"/>
          </p:cNvSpPr>
          <p:nvPr>
            <p:ph type="body"/>
          </p:nvPr>
        </p:nvSpPr>
        <p:spPr>
          <a:xfrm>
            <a:off x="731880" y="4559400"/>
            <a:ext cx="5851080" cy="4320720"/>
          </a:xfrm>
          <a:prstGeom prst="rect">
            <a:avLst/>
          </a:prstGeom>
        </p:spPr>
        <p:txBody>
          <a:bodyPr lIns="99000" rIns="99000" tIns="49680" bIns="49680"/>
          <a:p>
            <a:endParaRPr b="0" lang="fr-FR" sz="2000" spc="-1" strike="noStrike">
              <a:latin typeface="Arial"/>
            </a:endParaRPr>
          </a:p>
        </p:txBody>
      </p:sp>
      <p:sp>
        <p:nvSpPr>
          <p:cNvPr id="1131"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A016960F-E337-45B4-A5DB-4FE8707B1C88}"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sldImg"/>
          </p:nvPr>
        </p:nvSpPr>
        <p:spPr>
          <a:xfrm>
            <a:off x="1258920" y="720720"/>
            <a:ext cx="4797000" cy="3598560"/>
          </a:xfrm>
          <a:prstGeom prst="rect">
            <a:avLst/>
          </a:prstGeom>
        </p:spPr>
      </p:sp>
      <p:sp>
        <p:nvSpPr>
          <p:cNvPr id="1133"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Les objets émettent de l’énergie. Après une infinité de réémissions successives des objets les uns sur les autres, un équilibre énergétique s’établit à l’intérieur de la scène.</a:t>
            </a:r>
            <a:endParaRPr b="0" lang="fr-FR" sz="2000" spc="-1" strike="noStrike">
              <a:latin typeface="Arial"/>
            </a:endParaRPr>
          </a:p>
          <a:p>
            <a:pPr marL="216000" indent="-216000">
              <a:lnSpc>
                <a:spcPct val="100000"/>
              </a:lnSpc>
            </a:pPr>
            <a:r>
              <a:rPr b="0" lang="fr-FR" sz="2000" spc="-1" strike="noStrike">
                <a:latin typeface="Arial"/>
              </a:rPr>
              <a:t>Chaque objet de la scène est alors affecté d’une composante lumineuse colorée. </a:t>
            </a:r>
            <a:endParaRPr b="0" lang="fr-FR" sz="2000" spc="-1" strike="noStrike">
              <a:latin typeface="Arial"/>
            </a:endParaRPr>
          </a:p>
          <a:p>
            <a:pPr marL="216000" indent="-216000">
              <a:lnSpc>
                <a:spcPct val="100000"/>
              </a:lnSpc>
            </a:pPr>
            <a:endParaRPr b="0" lang="fr-FR" sz="2000" spc="-1" strike="noStrike">
              <a:latin typeface="Arial"/>
            </a:endParaRPr>
          </a:p>
        </p:txBody>
      </p:sp>
      <p:sp>
        <p:nvSpPr>
          <p:cNvPr id="1134"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2603B53E-00C3-48B0-ACC0-6E3D226D0D6C}"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PlaceHolder 1"/>
          <p:cNvSpPr>
            <a:spLocks noGrp="1"/>
          </p:cNvSpPr>
          <p:nvPr>
            <p:ph type="sldImg"/>
          </p:nvPr>
        </p:nvSpPr>
        <p:spPr>
          <a:xfrm>
            <a:off x="1258920" y="720720"/>
            <a:ext cx="4797000" cy="3598560"/>
          </a:xfrm>
          <a:prstGeom prst="rect">
            <a:avLst/>
          </a:prstGeom>
        </p:spPr>
      </p:sp>
      <p:sp>
        <p:nvSpPr>
          <p:cNvPr id="1136"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Il n’est pas toujours nécessaire d</a:t>
            </a:r>
            <a:r>
              <a:rPr b="0" lang="fr-FR" sz="2000" spc="-1" strike="noStrike">
                <a:latin typeface="Arial"/>
              </a:rPr>
              <a:t>’avoir une répresentation géométrique de chaque détail</a:t>
            </a:r>
            <a:endParaRPr b="0" lang="fr-FR" sz="2000" spc="-1" strike="noStrike">
              <a:latin typeface="Arial"/>
            </a:endParaRPr>
          </a:p>
          <a:p>
            <a:pPr marL="216000" indent="-216000">
              <a:lnSpc>
                <a:spcPct val="100000"/>
              </a:lnSpc>
            </a:pPr>
            <a:endParaRPr b="0" lang="fr-FR" sz="2000" spc="-1" strike="noStrike">
              <a:latin typeface="Arial"/>
            </a:endParaRPr>
          </a:p>
        </p:txBody>
      </p:sp>
      <p:sp>
        <p:nvSpPr>
          <p:cNvPr id="1137"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EED94E73-2E09-4350-BC8B-B2ED441EE257}"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sldImg"/>
          </p:nvPr>
        </p:nvSpPr>
        <p:spPr>
          <a:xfrm>
            <a:off x="1258920" y="720720"/>
            <a:ext cx="4797000" cy="3598560"/>
          </a:xfrm>
          <a:prstGeom prst="rect">
            <a:avLst/>
          </a:prstGeom>
        </p:spPr>
      </p:sp>
      <p:sp>
        <p:nvSpPr>
          <p:cNvPr id="1139"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Toucher matériaux, simulation physique interaction entre objets escalade</a:t>
            </a:r>
            <a:endParaRPr b="0" lang="fr-FR" sz="2000" spc="-1" strike="noStrike">
              <a:latin typeface="Arial"/>
            </a:endParaRPr>
          </a:p>
        </p:txBody>
      </p:sp>
      <p:sp>
        <p:nvSpPr>
          <p:cNvPr id="1140"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CBD2EB07-1861-49F1-B704-4992AD9C7C14}"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8B5217E2-0588-43D3-A274-881779B54C27}" type="slidenum">
              <a:rPr b="0" lang="fr-FR" sz="1300" spc="-1" strike="noStrike">
                <a:latin typeface="Times New Roman"/>
              </a:rPr>
              <a:t>&lt;numéro&gt;</a:t>
            </a:fld>
            <a:endParaRPr b="0" lang="fr-FR" sz="1300" spc="-1" strike="noStrike">
              <a:latin typeface="Times New Roman"/>
            </a:endParaRPr>
          </a:p>
        </p:txBody>
      </p:sp>
      <p:sp>
        <p:nvSpPr>
          <p:cNvPr id="1142" name="PlaceHolder 2"/>
          <p:cNvSpPr>
            <a:spLocks noGrp="1"/>
          </p:cNvSpPr>
          <p:nvPr>
            <p:ph type="sldImg"/>
          </p:nvPr>
        </p:nvSpPr>
        <p:spPr>
          <a:xfrm>
            <a:off x="1258920" y="720720"/>
            <a:ext cx="4797000" cy="3598560"/>
          </a:xfrm>
          <a:prstGeom prst="rect">
            <a:avLst/>
          </a:prstGeom>
        </p:spPr>
      </p:sp>
      <p:sp>
        <p:nvSpPr>
          <p:cNvPr id="1143" name="PlaceHolder 3"/>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coller des images I(u,v) sur la surface S des objets</a:t>
            </a:r>
            <a:endParaRPr b="0" lang="fr-FR" sz="2000" spc="-1" strike="noStrike">
              <a:latin typeface="Arial"/>
            </a:endParaRPr>
          </a:p>
          <a:p>
            <a:pPr marL="216000" indent="-216000">
              <a:lnSpc>
                <a:spcPct val="100000"/>
              </a:lnSpc>
            </a:pPr>
            <a:r>
              <a:rPr b="0" lang="fr-FR" sz="2000" spc="-1" strike="noStrike">
                <a:latin typeface="Arial"/>
              </a:rPr>
              <a:t>Associer à chaque point P(x,y,z) de S un pixel de I(u,v)</a:t>
            </a:r>
            <a:endParaRPr b="0" lang="fr-FR" sz="2000" spc="-1" strike="noStrike">
              <a:latin typeface="Arial"/>
            </a:endParaRPr>
          </a:p>
          <a:p>
            <a:pPr marL="216000" indent="-216000">
              <a:lnSpc>
                <a:spcPct val="100000"/>
              </a:lnSpc>
            </a:pPr>
            <a:r>
              <a:rPr b="0" lang="fr-FR" sz="1500" spc="-1" strike="noStrike">
                <a:latin typeface="Arial"/>
              </a:rPr>
              <a:t>correspondance point objet/point texture</a:t>
            </a:r>
            <a:endParaRPr b="0" lang="fr-FR" sz="1500" spc="-1" strike="noStrike">
              <a:latin typeface="Arial"/>
            </a:endParaRPr>
          </a:p>
          <a:p>
            <a:pPr marL="216000" indent="-216000">
              <a:lnSpc>
                <a:spcPct val="100000"/>
              </a:lnSpc>
            </a:pPr>
            <a:endParaRPr b="0" lang="fr-FR" sz="1500" spc="-1" strike="noStrike">
              <a:latin typeface="Arial"/>
            </a:endParaRPr>
          </a:p>
          <a:p>
            <a:pPr marL="216000" indent="-216000">
              <a:lnSpc>
                <a:spcPct val="100000"/>
              </a:lnSpc>
            </a:pPr>
            <a:endParaRPr b="0" lang="fr-FR" sz="15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PlaceHolder 1"/>
          <p:cNvSpPr>
            <a:spLocks noGrp="1"/>
          </p:cNvSpPr>
          <p:nvPr>
            <p:ph type="sldImg"/>
          </p:nvPr>
        </p:nvSpPr>
        <p:spPr>
          <a:xfrm>
            <a:off x="1258920" y="720720"/>
            <a:ext cx="4797000" cy="3598560"/>
          </a:xfrm>
          <a:prstGeom prst="rect">
            <a:avLst/>
          </a:prstGeom>
        </p:spPr>
      </p:sp>
      <p:sp>
        <p:nvSpPr>
          <p:cNvPr id="1145"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Pour un objet quelconque cela peut être difficle : trouver un objet intermediaire facile et faire en deux étapes, papier cadeau !! </a:t>
            </a:r>
            <a:endParaRPr b="0" lang="fr-FR" sz="2000" spc="-1" strike="noStrike">
              <a:latin typeface="Arial"/>
            </a:endParaRPr>
          </a:p>
        </p:txBody>
      </p:sp>
      <p:sp>
        <p:nvSpPr>
          <p:cNvPr id="1146"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6534C411-E247-41E8-B64C-0AAEA7EBC54B}"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PlaceHolder 1"/>
          <p:cNvSpPr>
            <a:spLocks noGrp="1"/>
          </p:cNvSpPr>
          <p:nvPr>
            <p:ph type="sldImg"/>
          </p:nvPr>
        </p:nvSpPr>
        <p:spPr>
          <a:xfrm>
            <a:off x="1258920" y="720720"/>
            <a:ext cx="4797000" cy="3598560"/>
          </a:xfrm>
          <a:prstGeom prst="rect">
            <a:avLst/>
          </a:prstGeom>
        </p:spPr>
      </p:sp>
      <p:sp>
        <p:nvSpPr>
          <p:cNvPr id="1148"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Plaquage de textures</a:t>
            </a:r>
            <a:endParaRPr b="0" lang="fr-FR" sz="2000" spc="-1" strike="noStrike">
              <a:latin typeface="Arial"/>
            </a:endParaRPr>
          </a:p>
          <a:p>
            <a:pPr marL="216000" indent="-216000">
              <a:lnSpc>
                <a:spcPct val="100000"/>
              </a:lnSpc>
            </a:pPr>
            <a:r>
              <a:rPr b="0" lang="fr-FR" sz="2000" spc="-1" strike="noStrike">
                <a:latin typeface="Arial"/>
              </a:rPr>
              <a:t>Comment associer un point de l’objet à un point de la texture</a:t>
            </a:r>
            <a:endParaRPr b="0" lang="fr-FR" sz="2000" spc="-1" strike="noStrike">
              <a:latin typeface="Arial"/>
            </a:endParaRPr>
          </a:p>
          <a:p>
            <a:pPr marL="216000" indent="-216000">
              <a:lnSpc>
                <a:spcPct val="100000"/>
              </a:lnSpc>
            </a:pPr>
            <a:r>
              <a:rPr b="0" lang="fr-FR" sz="1300" spc="-1" strike="noStrike">
                <a:latin typeface="+mn-lt"/>
                <a:ea typeface="+mn-ea"/>
              </a:rPr>
              <a:t>Le point P′ de la surface intermediaire est celui observé depuis le point P dans la direction N de la normale à la surface à texturer.</a:t>
            </a:r>
            <a:br/>
            <a:endParaRPr b="0" lang="fr-FR" sz="1300" spc="-1" strike="noStrike">
              <a:latin typeface="Arial"/>
            </a:endParaRPr>
          </a:p>
          <a:p>
            <a:pPr marL="216000" indent="-216000">
              <a:lnSpc>
                <a:spcPct val="100000"/>
              </a:lnSpc>
            </a:pPr>
            <a:endParaRPr b="0" lang="fr-FR" sz="1300" spc="-1" strike="noStrike">
              <a:latin typeface="Arial"/>
            </a:endParaRPr>
          </a:p>
        </p:txBody>
      </p:sp>
      <p:sp>
        <p:nvSpPr>
          <p:cNvPr id="1149"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45238648-108E-4735-97CC-756F060691CF}"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PlaceHolder 1"/>
          <p:cNvSpPr>
            <a:spLocks noGrp="1"/>
          </p:cNvSpPr>
          <p:nvPr>
            <p:ph type="sldImg"/>
          </p:nvPr>
        </p:nvSpPr>
        <p:spPr>
          <a:xfrm>
            <a:off x="1258920" y="720720"/>
            <a:ext cx="4797000" cy="3598560"/>
          </a:xfrm>
          <a:prstGeom prst="rect">
            <a:avLst/>
          </a:prstGeom>
        </p:spPr>
      </p:sp>
      <p:sp>
        <p:nvSpPr>
          <p:cNvPr id="1151"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Si la scène change, l’objet ne peux pas se refleter lui-même</a:t>
            </a:r>
            <a:endParaRPr b="0" lang="fr-FR" sz="2000" spc="-1" strike="noStrike">
              <a:latin typeface="Arial"/>
            </a:endParaRPr>
          </a:p>
        </p:txBody>
      </p:sp>
      <p:sp>
        <p:nvSpPr>
          <p:cNvPr id="1152"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C8D6A2B5-B1F6-4E54-A544-D287B0B895FF}"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PlaceHolder 1"/>
          <p:cNvSpPr>
            <a:spLocks noGrp="1"/>
          </p:cNvSpPr>
          <p:nvPr>
            <p:ph type="sldImg"/>
          </p:nvPr>
        </p:nvSpPr>
        <p:spPr>
          <a:xfrm>
            <a:off x="1258920" y="720720"/>
            <a:ext cx="4797000" cy="3598560"/>
          </a:xfrm>
          <a:prstGeom prst="rect">
            <a:avLst/>
          </a:prstGeom>
        </p:spPr>
      </p:sp>
      <p:sp>
        <p:nvSpPr>
          <p:cNvPr id="1154"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1300" spc="-1" strike="noStrike">
                <a:latin typeface="+mn-lt"/>
                <a:ea typeface="+mn-ea"/>
              </a:rPr>
              <a:t>that the normal is used in the shading models. By allowing it to vary, simulated curvature can be given to an object </a:t>
            </a:r>
            <a:endParaRPr b="0" lang="fr-FR" sz="1300" spc="-1" strike="noStrike">
              <a:latin typeface="Arial"/>
            </a:endParaRPr>
          </a:p>
          <a:p>
            <a:pPr marL="216000" indent="-216000">
              <a:lnSpc>
                <a:spcPct val="100000"/>
              </a:lnSpc>
            </a:pPr>
            <a:endParaRPr b="0" lang="fr-FR" sz="1300" spc="-1" strike="noStrike">
              <a:latin typeface="Arial"/>
            </a:endParaRPr>
          </a:p>
        </p:txBody>
      </p:sp>
      <p:sp>
        <p:nvSpPr>
          <p:cNvPr id="1155"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9113AB27-E809-4B97-B1A1-9402D0E17FEE}"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TextShape 1"/>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58DD96EA-50BF-4204-8B4F-B86212F483A2}" type="slidenum">
              <a:rPr b="0" lang="fr-FR" sz="1300" spc="-1" strike="noStrike">
                <a:latin typeface="Times New Roman"/>
              </a:rPr>
              <a:t>&lt;numéro&gt;</a:t>
            </a:fld>
            <a:endParaRPr b="0" lang="fr-FR" sz="1300" spc="-1" strike="noStrike">
              <a:latin typeface="Times New Roman"/>
            </a:endParaRPr>
          </a:p>
        </p:txBody>
      </p:sp>
      <p:sp>
        <p:nvSpPr>
          <p:cNvPr id="936" name="PlaceHolder 2"/>
          <p:cNvSpPr>
            <a:spLocks noGrp="1"/>
          </p:cNvSpPr>
          <p:nvPr>
            <p:ph type="sldImg"/>
          </p:nvPr>
        </p:nvSpPr>
        <p:spPr>
          <a:xfrm>
            <a:off x="1258920" y="720720"/>
            <a:ext cx="4797000" cy="3598560"/>
          </a:xfrm>
          <a:prstGeom prst="rect">
            <a:avLst/>
          </a:prstGeom>
        </p:spPr>
      </p:sp>
      <p:sp>
        <p:nvSpPr>
          <p:cNvPr id="937" name="PlaceHolder 3"/>
          <p:cNvSpPr>
            <a:spLocks noGrp="1"/>
          </p:cNvSpPr>
          <p:nvPr>
            <p:ph type="body"/>
          </p:nvPr>
        </p:nvSpPr>
        <p:spPr>
          <a:xfrm>
            <a:off x="731880" y="4559400"/>
            <a:ext cx="5851080" cy="4320720"/>
          </a:xfrm>
          <a:prstGeom prst="rect">
            <a:avLst/>
          </a:prstGeom>
        </p:spPr>
        <p:txBody>
          <a:bodyPr lIns="99000" rIns="99000" tIns="49680" bIns="49680"/>
          <a:p>
            <a:pPr>
              <a:lnSpc>
                <a:spcPct val="100000"/>
              </a:lnSpc>
              <a:spcBef>
                <a:spcPts val="360"/>
              </a:spcBef>
            </a:pPr>
            <a:r>
              <a:rPr b="0" lang="fr-FR" sz="2000" spc="-1" strike="noStrike">
                <a:latin typeface="Arial"/>
              </a:rPr>
              <a:t>Le véritable premier casque de réalité virtuelle fut inventé par Ivan Sutherland entre 1965 et 1968, à l’université de l’Utah. Le chercheur décrivit son concept d’écran ultime (Ultimate Display) en 1965 et lui donna corps en 1968. L’appareil utilisait deux tubes cathodiques (un pour chaque oeil) et des éléments optiques afin de projeter devant les yeux de l’opérateur des images générées par ordinateur. Les éléments optiques choisis permettaient de voir la réalité en surimpression des images 3D – il s’agissait donc plus d’un casque de réalité augmentée que de réalité virtuelle. L’équipement nécessaire était tellement encombrant et lourd qu’il était déporté. Deux versions du casque furent construites. La première était fixée par un bras accroché au plafond, ce qui valut au prototype le surnom d’épée de Damocles. </a:t>
            </a:r>
            <a:r>
              <a:rPr b="0" lang="fr-FR" sz="1200" spc="-1" strike="noStrike">
                <a:solidFill>
                  <a:srgbClr val="000000"/>
                </a:solidFill>
                <a:latin typeface="Arial"/>
                <a:ea typeface="ＭＳ Ｐゴシック"/>
              </a:rPr>
              <a:t>The Sword of Damocles never was released to the public, Sutherland continued his work in the development of computer graphics. In fact, many in the video gaming industry would today describe him as the father of computer graphics.</a:t>
            </a:r>
            <a:endParaRPr b="0" lang="fr-FR" sz="1200" spc="-1" strike="noStrike">
              <a:latin typeface="Arial"/>
            </a:endParaRPr>
          </a:p>
          <a:p>
            <a:pPr>
              <a:lnSpc>
                <a:spcPct val="100000"/>
              </a:lnSpc>
            </a:pPr>
            <a:endParaRPr b="0" lang="fr-FR" sz="1200" spc="-1" strike="noStrike">
              <a:latin typeface="Arial"/>
            </a:endParaRPr>
          </a:p>
          <a:p>
            <a:pPr>
              <a:lnSpc>
                <a:spcPct val="100000"/>
              </a:lnSpc>
            </a:pPr>
            <a:endParaRPr b="0" lang="fr-FR"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PlaceHolder 1"/>
          <p:cNvSpPr>
            <a:spLocks noGrp="1"/>
          </p:cNvSpPr>
          <p:nvPr>
            <p:ph type="sldImg"/>
          </p:nvPr>
        </p:nvSpPr>
        <p:spPr>
          <a:xfrm>
            <a:off x="1258920" y="720720"/>
            <a:ext cx="4797000" cy="3598560"/>
          </a:xfrm>
          <a:prstGeom prst="rect">
            <a:avLst/>
          </a:prstGeom>
        </p:spPr>
      </p:sp>
      <p:sp>
        <p:nvSpPr>
          <p:cNvPr id="1157"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Bump maps are used as normal maps except they only contain height information and not angle information</a:t>
            </a:r>
            <a:endParaRPr b="0" lang="fr-FR" sz="2000" spc="-1" strike="noStrike">
              <a:latin typeface="Arial"/>
            </a:endParaRPr>
          </a:p>
          <a:p>
            <a:pPr marL="216000" indent="-216000">
              <a:lnSpc>
                <a:spcPct val="100000"/>
              </a:lnSpc>
            </a:pPr>
            <a:r>
              <a:rPr b="0" lang="fr-FR" sz="1300" spc="-1" strike="noStrike">
                <a:latin typeface="+mn-lt"/>
                <a:ea typeface="+mn-ea"/>
              </a:rPr>
              <a:t>When values in a bump map are close to 50% gray, there's little to no detail that comes through on the surface. When values get brighter, working their way to white, details appear to pull out of the surface. To contrast that, when values get darker and closer to black, they appear to be pushing into the surface.</a:t>
            </a:r>
            <a:endParaRPr b="0" lang="fr-FR" sz="1300" spc="-1" strike="noStrike">
              <a:latin typeface="Arial"/>
            </a:endParaRPr>
          </a:p>
        </p:txBody>
      </p:sp>
      <p:sp>
        <p:nvSpPr>
          <p:cNvPr id="1158"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65616937-F8E9-4330-A338-796BA8DE0412}"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PlaceHolder 1"/>
          <p:cNvSpPr>
            <a:spLocks noGrp="1"/>
          </p:cNvSpPr>
          <p:nvPr>
            <p:ph type="sldImg"/>
          </p:nvPr>
        </p:nvSpPr>
        <p:spPr>
          <a:xfrm>
            <a:off x="1258920" y="720720"/>
            <a:ext cx="4797000" cy="3598560"/>
          </a:xfrm>
          <a:prstGeom prst="rect">
            <a:avLst/>
          </a:prstGeom>
        </p:spPr>
      </p:sp>
      <p:sp>
        <p:nvSpPr>
          <p:cNvPr id="1160"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Used to change the location of actual vertices in a mesh, pour generer des objets complexes</a:t>
            </a:r>
            <a:endParaRPr b="0" lang="fr-FR" sz="2000" spc="-1" strike="noStrike">
              <a:latin typeface="Arial"/>
            </a:endParaRPr>
          </a:p>
          <a:p>
            <a:pPr marL="216000" indent="-216000">
              <a:lnSpc>
                <a:spcPct val="100000"/>
              </a:lnSpc>
            </a:pPr>
            <a:r>
              <a:rPr b="0" lang="fr-FR" sz="1300" spc="-1" strike="noStrike">
                <a:latin typeface="+mn-lt"/>
                <a:ea typeface="+mn-ea"/>
              </a:rPr>
              <a:t>A normal map uses RGB information that corresponds directly with the X, Y and Z axis in 3D space. This RGB information tells the 3D application the exact direction of the surface normals are oriented in for each and every polygon. The orientation of the surface normals, often just referred to as normals, tell the 3D application how the polygon should be shaded.</a:t>
            </a:r>
            <a:endParaRPr b="0" lang="fr-FR" sz="1300" spc="-1" strike="noStrike">
              <a:latin typeface="Arial"/>
            </a:endParaRPr>
          </a:p>
          <a:p>
            <a:pPr marL="216000" indent="-216000">
              <a:lnSpc>
                <a:spcPct val="100000"/>
              </a:lnSpc>
            </a:pPr>
            <a:r>
              <a:rPr b="0" lang="fr-FR" sz="1300" spc="-1" strike="noStrike">
                <a:latin typeface="+mn-lt"/>
                <a:ea typeface="+mn-ea"/>
              </a:rPr>
              <a:t>In order for detail to be created based on a displacement map, usually the mesh must be subdivided or tessellated so real geometry is created.</a:t>
            </a:r>
            <a:endParaRPr b="0" lang="fr-FR" sz="1300" spc="-1" strike="noStrike">
              <a:latin typeface="Arial"/>
            </a:endParaRPr>
          </a:p>
        </p:txBody>
      </p:sp>
      <p:sp>
        <p:nvSpPr>
          <p:cNvPr id="1161"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63F3E0ED-71B2-448F-85B0-228D879DAFBE}"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PlaceHolder 1"/>
          <p:cNvSpPr>
            <a:spLocks noGrp="1"/>
          </p:cNvSpPr>
          <p:nvPr>
            <p:ph type="sldImg"/>
          </p:nvPr>
        </p:nvSpPr>
        <p:spPr>
          <a:xfrm>
            <a:off x="1258920" y="720720"/>
            <a:ext cx="4797000" cy="3598560"/>
          </a:xfrm>
          <a:prstGeom prst="rect">
            <a:avLst/>
          </a:prstGeom>
        </p:spPr>
      </p:sp>
      <p:sp>
        <p:nvSpPr>
          <p:cNvPr id="1163"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2000" spc="-1" strike="noStrike">
                <a:latin typeface="Arial"/>
              </a:rPr>
              <a:t>Used to change the location of actual vertices in a mesh, pour generer des objets complexes</a:t>
            </a:r>
            <a:endParaRPr b="0" lang="fr-FR" sz="2000" spc="-1" strike="noStrike">
              <a:latin typeface="Arial"/>
            </a:endParaRPr>
          </a:p>
          <a:p>
            <a:pPr marL="216000" indent="-216000">
              <a:lnSpc>
                <a:spcPct val="100000"/>
              </a:lnSpc>
            </a:pPr>
            <a:r>
              <a:rPr b="0" lang="fr-FR" sz="1300" spc="-1" strike="noStrike">
                <a:latin typeface="+mn-lt"/>
                <a:ea typeface="+mn-ea"/>
              </a:rPr>
              <a:t>A normal map uses RGB information that corresponds directly with the X, Y and Z axis in 3D space. This RGB information tells the 3D application the exact direction of the surface normals are oriented in for each and every polygon. The orientation of the surface normals, often just referred to as normals, tell the 3D application how the polygon should be shaded.</a:t>
            </a:r>
            <a:endParaRPr b="0" lang="fr-FR" sz="1300" spc="-1" strike="noStrike">
              <a:latin typeface="Arial"/>
            </a:endParaRPr>
          </a:p>
          <a:p>
            <a:pPr marL="216000" indent="-216000">
              <a:lnSpc>
                <a:spcPct val="100000"/>
              </a:lnSpc>
            </a:pPr>
            <a:r>
              <a:rPr b="0" lang="fr-FR" sz="1300" spc="-1" strike="noStrike">
                <a:latin typeface="+mn-lt"/>
                <a:ea typeface="+mn-ea"/>
              </a:rPr>
              <a:t>In order for detail to be created based on a displacement map, usually the mesh must be subdivided or tessellated so real geometry is created.</a:t>
            </a:r>
            <a:endParaRPr b="0" lang="fr-FR" sz="1300" spc="-1" strike="noStrike">
              <a:latin typeface="Arial"/>
            </a:endParaRPr>
          </a:p>
        </p:txBody>
      </p:sp>
      <p:sp>
        <p:nvSpPr>
          <p:cNvPr id="1164"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F09F1F3C-AED2-42D9-9621-AFDDAD5B46C5}"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PlaceHolder 1"/>
          <p:cNvSpPr>
            <a:spLocks noGrp="1"/>
          </p:cNvSpPr>
          <p:nvPr>
            <p:ph type="sldImg"/>
          </p:nvPr>
        </p:nvSpPr>
        <p:spPr>
          <a:xfrm>
            <a:off x="1258920" y="720720"/>
            <a:ext cx="4797000" cy="3598560"/>
          </a:xfrm>
          <a:prstGeom prst="rect">
            <a:avLst/>
          </a:prstGeom>
        </p:spPr>
      </p:sp>
      <p:sp>
        <p:nvSpPr>
          <p:cNvPr id="1166" name="PlaceHolder 2"/>
          <p:cNvSpPr>
            <a:spLocks noGrp="1"/>
          </p:cNvSpPr>
          <p:nvPr>
            <p:ph type="body"/>
          </p:nvPr>
        </p:nvSpPr>
        <p:spPr>
          <a:xfrm>
            <a:off x="731880" y="4559400"/>
            <a:ext cx="5851080" cy="4320720"/>
          </a:xfrm>
          <a:prstGeom prst="rect">
            <a:avLst/>
          </a:prstGeom>
        </p:spPr>
        <p:txBody>
          <a:bodyPr lIns="99000" rIns="99000" tIns="49680" bIns="49680"/>
          <a:p>
            <a:pPr marL="216000" indent="-216000">
              <a:lnSpc>
                <a:spcPct val="100000"/>
              </a:lnSpc>
            </a:pPr>
            <a:r>
              <a:rPr b="0" lang="fr-FR" sz="1200" spc="-1" strike="noStrike">
                <a:solidFill>
                  <a:srgbClr val="000000"/>
                </a:solidFill>
                <a:latin typeface="Arial"/>
                <a:ea typeface="ＭＳ Ｐゴシック"/>
              </a:rPr>
              <a:t>Input: Vertices and connectivity information</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Output: Fragments</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Generates fragments from vertices and connectivity information</a:t>
            </a:r>
            <a:endParaRPr b="0" lang="fr-FR" sz="1200" spc="-1" strike="noStrike">
              <a:latin typeface="Arial"/>
            </a:endParaRPr>
          </a:p>
          <a:p>
            <a:pPr marL="216000" indent="-216000">
              <a:lnSpc>
                <a:spcPct val="100000"/>
              </a:lnSpc>
            </a:pPr>
            <a:r>
              <a:rPr b="0" lang="fr-FR" sz="1200" spc="-1" strike="noStrike">
                <a:solidFill>
                  <a:srgbClr val="000000"/>
                </a:solidFill>
                <a:latin typeface="Arial"/>
                <a:ea typeface="ＭＳ Ｐゴシック"/>
              </a:rPr>
              <a:t>Sets or interpolates fragment attributes from vertex attributes, e.g. distance to viewer (depth), color, texture coordinate</a:t>
            </a:r>
            <a:endParaRPr b="0" lang="fr-FR" sz="1200" spc="-1" strike="noStrike">
              <a:latin typeface="Arial"/>
            </a:endParaRPr>
          </a:p>
        </p:txBody>
      </p:sp>
      <p:sp>
        <p:nvSpPr>
          <p:cNvPr id="1167"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BFE8FD9A-37A7-4C63-B0D9-52621EFB3CC9}"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PlaceHolder 1"/>
          <p:cNvSpPr>
            <a:spLocks noGrp="1"/>
          </p:cNvSpPr>
          <p:nvPr>
            <p:ph type="sldImg"/>
          </p:nvPr>
        </p:nvSpPr>
        <p:spPr>
          <a:xfrm>
            <a:off x="1258920" y="720720"/>
            <a:ext cx="4797000" cy="3598560"/>
          </a:xfrm>
          <a:prstGeom prst="rect">
            <a:avLst/>
          </a:prstGeom>
        </p:spPr>
      </p:sp>
      <p:sp>
        <p:nvSpPr>
          <p:cNvPr id="1169" name="PlaceHolder 2"/>
          <p:cNvSpPr>
            <a:spLocks noGrp="1"/>
          </p:cNvSpPr>
          <p:nvPr>
            <p:ph type="body"/>
          </p:nvPr>
        </p:nvSpPr>
        <p:spPr>
          <a:xfrm>
            <a:off x="731880" y="4559400"/>
            <a:ext cx="5851080" cy="4320720"/>
          </a:xfrm>
          <a:prstGeom prst="rect">
            <a:avLst/>
          </a:prstGeom>
        </p:spPr>
        <p:txBody>
          <a:bodyPr lIns="99000" rIns="99000" tIns="49680" bIns="49680"/>
          <a:p>
            <a:pPr>
              <a:lnSpc>
                <a:spcPct val="100000"/>
              </a:lnSpc>
              <a:spcBef>
                <a:spcPts val="360"/>
              </a:spcBef>
            </a:pPr>
            <a:r>
              <a:rPr b="0" lang="fr-FR" sz="1200" spc="-1" strike="noStrike">
                <a:solidFill>
                  <a:srgbClr val="000000"/>
                </a:solidFill>
                <a:latin typeface="Arial"/>
                <a:ea typeface="ＭＳ Ｐゴシック"/>
              </a:rPr>
              <a:t>Input: Fragments</a:t>
            </a:r>
            <a:endParaRPr b="0" lang="fr-FR" sz="1200" spc="-1" strike="noStrike">
              <a:latin typeface="Arial"/>
            </a:endParaRPr>
          </a:p>
          <a:p>
            <a:pPr>
              <a:lnSpc>
                <a:spcPct val="100000"/>
              </a:lnSpc>
              <a:spcBef>
                <a:spcPts val="360"/>
              </a:spcBef>
            </a:pPr>
            <a:r>
              <a:rPr b="0" lang="fr-FR" sz="1200" spc="-1" strike="noStrike">
                <a:solidFill>
                  <a:srgbClr val="000000"/>
                </a:solidFill>
                <a:latin typeface="Arial"/>
                <a:ea typeface="ＭＳ Ｐゴシック"/>
              </a:rPr>
              <a:t>Output: Fragments</a:t>
            </a:r>
            <a:endParaRPr b="0" lang="fr-FR" sz="1200" spc="-1" strike="noStrike">
              <a:latin typeface="Arial"/>
            </a:endParaRPr>
          </a:p>
          <a:p>
            <a:pPr>
              <a:lnSpc>
                <a:spcPct val="100000"/>
              </a:lnSpc>
              <a:spcBef>
                <a:spcPts val="360"/>
              </a:spcBef>
            </a:pPr>
            <a:r>
              <a:rPr b="0" lang="fr-FR" sz="1200" spc="-1" strike="noStrike">
                <a:solidFill>
                  <a:srgbClr val="000000"/>
                </a:solidFill>
                <a:latin typeface="Arial"/>
                <a:ea typeface="ＭＳ Ｐゴシック"/>
              </a:rPr>
              <a:t>Fragment attributes are processed, e.g. color</a:t>
            </a:r>
            <a:endParaRPr b="0" lang="fr-FR" sz="1200" spc="-1" strike="noStrike">
              <a:latin typeface="Arial"/>
            </a:endParaRPr>
          </a:p>
          <a:p>
            <a:pPr>
              <a:lnSpc>
                <a:spcPct val="100000"/>
              </a:lnSpc>
              <a:spcBef>
                <a:spcPts val="360"/>
              </a:spcBef>
            </a:pPr>
            <a:r>
              <a:rPr b="0" lang="fr-FR" sz="1200" spc="-1" strike="noStrike">
                <a:solidFill>
                  <a:srgbClr val="000000"/>
                </a:solidFill>
                <a:latin typeface="Arial"/>
                <a:ea typeface="ＭＳ Ｐゴシック"/>
              </a:rPr>
              <a:t>Fragments can be discarded</a:t>
            </a:r>
            <a:endParaRPr b="0" lang="fr-FR" sz="1200" spc="-1" strike="noStrike">
              <a:latin typeface="Arial"/>
            </a:endParaRPr>
          </a:p>
          <a:p>
            <a:pPr>
              <a:lnSpc>
                <a:spcPct val="100000"/>
              </a:lnSpc>
              <a:spcBef>
                <a:spcPts val="360"/>
              </a:spcBef>
            </a:pPr>
            <a:endParaRPr b="0" lang="fr-FR" sz="1200" spc="-1" strike="noStrike">
              <a:latin typeface="Arial"/>
            </a:endParaRPr>
          </a:p>
          <a:p>
            <a:pPr>
              <a:lnSpc>
                <a:spcPct val="100000"/>
              </a:lnSpc>
              <a:spcBef>
                <a:spcPts val="360"/>
              </a:spcBef>
            </a:pPr>
            <a:r>
              <a:rPr b="0" lang="fr-FR" sz="1200" spc="-1" strike="noStrike">
                <a:solidFill>
                  <a:srgbClr val="000000"/>
                </a:solidFill>
                <a:latin typeface="Arial"/>
                <a:ea typeface="ＭＳ Ｐゴシック"/>
              </a:rPr>
              <a:t>*Framebuffer update</a:t>
            </a:r>
            <a:endParaRPr b="0" lang="fr-FR" sz="1200" spc="-1" strike="noStrike">
              <a:latin typeface="Arial"/>
            </a:endParaRPr>
          </a:p>
          <a:p>
            <a:pPr>
              <a:lnSpc>
                <a:spcPct val="100000"/>
              </a:lnSpc>
              <a:spcBef>
                <a:spcPts val="360"/>
              </a:spcBef>
            </a:pPr>
            <a:r>
              <a:rPr b="0" lang="fr-FR" sz="1200" spc="-1" strike="noStrike">
                <a:solidFill>
                  <a:srgbClr val="000000"/>
                </a:solidFill>
                <a:latin typeface="Arial"/>
                <a:ea typeface="ＭＳ Ｐゴシック"/>
              </a:rPr>
              <a:t>Input: Fragments</a:t>
            </a:r>
            <a:endParaRPr b="0" lang="fr-FR" sz="1200" spc="-1" strike="noStrike">
              <a:latin typeface="Arial"/>
            </a:endParaRPr>
          </a:p>
          <a:p>
            <a:pPr>
              <a:lnSpc>
                <a:spcPct val="100000"/>
              </a:lnSpc>
              <a:spcBef>
                <a:spcPts val="360"/>
              </a:spcBef>
            </a:pPr>
            <a:r>
              <a:rPr b="0" lang="fr-FR" sz="1200" spc="-1" strike="noStrike">
                <a:solidFill>
                  <a:srgbClr val="000000"/>
                </a:solidFill>
                <a:latin typeface="Arial"/>
                <a:ea typeface="ＭＳ Ｐゴシック"/>
              </a:rPr>
              <a:t>Output: Framebuffer attributes</a:t>
            </a:r>
            <a:endParaRPr b="0" lang="fr-FR" sz="1200" spc="-1" strike="noStrike">
              <a:latin typeface="Arial"/>
            </a:endParaRPr>
          </a:p>
          <a:p>
            <a:pPr>
              <a:lnSpc>
                <a:spcPct val="100000"/>
              </a:lnSpc>
              <a:spcBef>
                <a:spcPts val="360"/>
              </a:spcBef>
            </a:pPr>
            <a:r>
              <a:rPr b="0" lang="fr-FR" sz="1200" spc="-1" strike="noStrike">
                <a:solidFill>
                  <a:srgbClr val="000000"/>
                </a:solidFill>
                <a:latin typeface="Arial"/>
                <a:ea typeface="ＭＳ Ｐゴシック"/>
              </a:rPr>
              <a:t>Fragment attributes update framebuffer attributes, e.g. color</a:t>
            </a:r>
            <a:endParaRPr b="0" lang="fr-FR" sz="1200" spc="-1" strike="noStrike">
              <a:latin typeface="Arial"/>
            </a:endParaRPr>
          </a:p>
        </p:txBody>
      </p:sp>
      <p:sp>
        <p:nvSpPr>
          <p:cNvPr id="1170" name="TextShape 3"/>
          <p:cNvSpPr txBox="1"/>
          <p:nvPr/>
        </p:nvSpPr>
        <p:spPr>
          <a:xfrm>
            <a:off x="4143240" y="9120240"/>
            <a:ext cx="3169800" cy="479160"/>
          </a:xfrm>
          <a:prstGeom prst="rect">
            <a:avLst/>
          </a:prstGeom>
          <a:noFill/>
          <a:ln w="9360">
            <a:noFill/>
          </a:ln>
        </p:spPr>
        <p:txBody>
          <a:bodyPr lIns="99000" rIns="99000" tIns="49680" bIns="49680" anchor="b"/>
          <a:p>
            <a:pPr algn="r">
              <a:lnSpc>
                <a:spcPct val="100000"/>
              </a:lnSpc>
            </a:pPr>
            <a:fld id="{96DD4BFA-0FE7-4B20-B156-22DA36B16CBB}" type="slidenum">
              <a:rPr b="0" lang="fr-FR" sz="1300" spc="-1" strike="noStrike">
                <a:solidFill>
                  <a:srgbClr val="000000"/>
                </a:solidFill>
                <a:latin typeface="Calibri"/>
                <a:ea typeface="ＭＳ Ｐゴシック"/>
              </a:rPr>
              <a:t>&lt;numéro&gt;</a:t>
            </a:fld>
            <a:endParaRPr b="0" lang="fr-FR" sz="13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29" name="PlaceHolder 2"/>
          <p:cNvSpPr>
            <a:spLocks noGrp="1"/>
          </p:cNvSpPr>
          <p:nvPr>
            <p:ph type="body"/>
          </p:nvPr>
        </p:nvSpPr>
        <p:spPr>
          <a:xfrm>
            <a:off x="251640" y="11487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30" name="PlaceHolder 3"/>
          <p:cNvSpPr>
            <a:spLocks noGrp="1"/>
          </p:cNvSpPr>
          <p:nvPr>
            <p:ph type="body"/>
          </p:nvPr>
        </p:nvSpPr>
        <p:spPr>
          <a:xfrm>
            <a:off x="251640" y="36561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32"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33"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34" name="PlaceHolder 4"/>
          <p:cNvSpPr>
            <a:spLocks noGrp="1"/>
          </p:cNvSpPr>
          <p:nvPr>
            <p:ph type="body"/>
          </p:nvPr>
        </p:nvSpPr>
        <p:spPr>
          <a:xfrm>
            <a:off x="2516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35" name="PlaceHolder 5"/>
          <p:cNvSpPr>
            <a:spLocks noGrp="1"/>
          </p:cNvSpPr>
          <p:nvPr>
            <p:ph type="body"/>
          </p:nvPr>
        </p:nvSpPr>
        <p:spPr>
          <a:xfrm>
            <a:off x="41558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37" name="PlaceHolder 2"/>
          <p:cNvSpPr>
            <a:spLocks noGrp="1"/>
          </p:cNvSpPr>
          <p:nvPr>
            <p:ph type="body"/>
          </p:nvPr>
        </p:nvSpPr>
        <p:spPr>
          <a:xfrm>
            <a:off x="25164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38" name="PlaceHolder 3"/>
          <p:cNvSpPr>
            <a:spLocks noGrp="1"/>
          </p:cNvSpPr>
          <p:nvPr>
            <p:ph type="body"/>
          </p:nvPr>
        </p:nvSpPr>
        <p:spPr>
          <a:xfrm>
            <a:off x="282816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39" name="PlaceHolder 4"/>
          <p:cNvSpPr>
            <a:spLocks noGrp="1"/>
          </p:cNvSpPr>
          <p:nvPr>
            <p:ph type="body"/>
          </p:nvPr>
        </p:nvSpPr>
        <p:spPr>
          <a:xfrm>
            <a:off x="540468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40" name="PlaceHolder 5"/>
          <p:cNvSpPr>
            <a:spLocks noGrp="1"/>
          </p:cNvSpPr>
          <p:nvPr>
            <p:ph type="body"/>
          </p:nvPr>
        </p:nvSpPr>
        <p:spPr>
          <a:xfrm>
            <a:off x="25164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41" name="PlaceHolder 6"/>
          <p:cNvSpPr>
            <a:spLocks noGrp="1"/>
          </p:cNvSpPr>
          <p:nvPr>
            <p:ph type="body"/>
          </p:nvPr>
        </p:nvSpPr>
        <p:spPr>
          <a:xfrm>
            <a:off x="282816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42" name="PlaceHolder 7"/>
          <p:cNvSpPr>
            <a:spLocks noGrp="1"/>
          </p:cNvSpPr>
          <p:nvPr>
            <p:ph type="body"/>
          </p:nvPr>
        </p:nvSpPr>
        <p:spPr>
          <a:xfrm>
            <a:off x="540468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51" name="PlaceHolder 2"/>
          <p:cNvSpPr>
            <a:spLocks noGrp="1"/>
          </p:cNvSpPr>
          <p:nvPr>
            <p:ph type="subTitle"/>
          </p:nvPr>
        </p:nvSpPr>
        <p:spPr>
          <a:xfrm>
            <a:off x="251640" y="1148760"/>
            <a:ext cx="7619760" cy="48002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53" name="PlaceHolder 2"/>
          <p:cNvSpPr>
            <a:spLocks noGrp="1"/>
          </p:cNvSpPr>
          <p:nvPr>
            <p:ph type="body"/>
          </p:nvPr>
        </p:nvSpPr>
        <p:spPr>
          <a:xfrm>
            <a:off x="251640" y="1148760"/>
            <a:ext cx="761976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55" name="PlaceHolder 2"/>
          <p:cNvSpPr>
            <a:spLocks noGrp="1"/>
          </p:cNvSpPr>
          <p:nvPr>
            <p:ph type="body"/>
          </p:nvPr>
        </p:nvSpPr>
        <p:spPr>
          <a:xfrm>
            <a:off x="2516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56" name="PlaceHolder 3"/>
          <p:cNvSpPr>
            <a:spLocks noGrp="1"/>
          </p:cNvSpPr>
          <p:nvPr>
            <p:ph type="body"/>
          </p:nvPr>
        </p:nvSpPr>
        <p:spPr>
          <a:xfrm>
            <a:off x="41558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35640" y="44640"/>
            <a:ext cx="8352720" cy="32720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60"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61" name="PlaceHolder 3"/>
          <p:cNvSpPr>
            <a:spLocks noGrp="1"/>
          </p:cNvSpPr>
          <p:nvPr>
            <p:ph type="body"/>
          </p:nvPr>
        </p:nvSpPr>
        <p:spPr>
          <a:xfrm>
            <a:off x="41558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62" name="PlaceHolder 4"/>
          <p:cNvSpPr>
            <a:spLocks noGrp="1"/>
          </p:cNvSpPr>
          <p:nvPr>
            <p:ph type="body"/>
          </p:nvPr>
        </p:nvSpPr>
        <p:spPr>
          <a:xfrm>
            <a:off x="2516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8" name="PlaceHolder 2"/>
          <p:cNvSpPr>
            <a:spLocks noGrp="1"/>
          </p:cNvSpPr>
          <p:nvPr>
            <p:ph type="subTitle"/>
          </p:nvPr>
        </p:nvSpPr>
        <p:spPr>
          <a:xfrm>
            <a:off x="251640" y="1148760"/>
            <a:ext cx="7619760" cy="48002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64" name="PlaceHolder 2"/>
          <p:cNvSpPr>
            <a:spLocks noGrp="1"/>
          </p:cNvSpPr>
          <p:nvPr>
            <p:ph type="body"/>
          </p:nvPr>
        </p:nvSpPr>
        <p:spPr>
          <a:xfrm>
            <a:off x="2516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65"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66" name="PlaceHolder 4"/>
          <p:cNvSpPr>
            <a:spLocks noGrp="1"/>
          </p:cNvSpPr>
          <p:nvPr>
            <p:ph type="body"/>
          </p:nvPr>
        </p:nvSpPr>
        <p:spPr>
          <a:xfrm>
            <a:off x="41558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68"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69"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70" name="PlaceHolder 4"/>
          <p:cNvSpPr>
            <a:spLocks noGrp="1"/>
          </p:cNvSpPr>
          <p:nvPr>
            <p:ph type="body"/>
          </p:nvPr>
        </p:nvSpPr>
        <p:spPr>
          <a:xfrm>
            <a:off x="251640" y="36561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72" name="PlaceHolder 2"/>
          <p:cNvSpPr>
            <a:spLocks noGrp="1"/>
          </p:cNvSpPr>
          <p:nvPr>
            <p:ph type="body"/>
          </p:nvPr>
        </p:nvSpPr>
        <p:spPr>
          <a:xfrm>
            <a:off x="251640" y="11487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73" name="PlaceHolder 3"/>
          <p:cNvSpPr>
            <a:spLocks noGrp="1"/>
          </p:cNvSpPr>
          <p:nvPr>
            <p:ph type="body"/>
          </p:nvPr>
        </p:nvSpPr>
        <p:spPr>
          <a:xfrm>
            <a:off x="251640" y="36561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75"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76"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77" name="PlaceHolder 4"/>
          <p:cNvSpPr>
            <a:spLocks noGrp="1"/>
          </p:cNvSpPr>
          <p:nvPr>
            <p:ph type="body"/>
          </p:nvPr>
        </p:nvSpPr>
        <p:spPr>
          <a:xfrm>
            <a:off x="2516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78" name="PlaceHolder 5"/>
          <p:cNvSpPr>
            <a:spLocks noGrp="1"/>
          </p:cNvSpPr>
          <p:nvPr>
            <p:ph type="body"/>
          </p:nvPr>
        </p:nvSpPr>
        <p:spPr>
          <a:xfrm>
            <a:off x="41558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80" name="PlaceHolder 2"/>
          <p:cNvSpPr>
            <a:spLocks noGrp="1"/>
          </p:cNvSpPr>
          <p:nvPr>
            <p:ph type="body"/>
          </p:nvPr>
        </p:nvSpPr>
        <p:spPr>
          <a:xfrm>
            <a:off x="25164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81" name="PlaceHolder 3"/>
          <p:cNvSpPr>
            <a:spLocks noGrp="1"/>
          </p:cNvSpPr>
          <p:nvPr>
            <p:ph type="body"/>
          </p:nvPr>
        </p:nvSpPr>
        <p:spPr>
          <a:xfrm>
            <a:off x="282816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82" name="PlaceHolder 4"/>
          <p:cNvSpPr>
            <a:spLocks noGrp="1"/>
          </p:cNvSpPr>
          <p:nvPr>
            <p:ph type="body"/>
          </p:nvPr>
        </p:nvSpPr>
        <p:spPr>
          <a:xfrm>
            <a:off x="540468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83" name="PlaceHolder 5"/>
          <p:cNvSpPr>
            <a:spLocks noGrp="1"/>
          </p:cNvSpPr>
          <p:nvPr>
            <p:ph type="body"/>
          </p:nvPr>
        </p:nvSpPr>
        <p:spPr>
          <a:xfrm>
            <a:off x="25164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84" name="PlaceHolder 6"/>
          <p:cNvSpPr>
            <a:spLocks noGrp="1"/>
          </p:cNvSpPr>
          <p:nvPr>
            <p:ph type="body"/>
          </p:nvPr>
        </p:nvSpPr>
        <p:spPr>
          <a:xfrm>
            <a:off x="282816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85" name="PlaceHolder 7"/>
          <p:cNvSpPr>
            <a:spLocks noGrp="1"/>
          </p:cNvSpPr>
          <p:nvPr>
            <p:ph type="body"/>
          </p:nvPr>
        </p:nvSpPr>
        <p:spPr>
          <a:xfrm>
            <a:off x="540468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94" name="PlaceHolder 2"/>
          <p:cNvSpPr>
            <a:spLocks noGrp="1"/>
          </p:cNvSpPr>
          <p:nvPr>
            <p:ph type="subTitle"/>
          </p:nvPr>
        </p:nvSpPr>
        <p:spPr>
          <a:xfrm>
            <a:off x="251640" y="1148760"/>
            <a:ext cx="7619760" cy="48002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96" name="PlaceHolder 2"/>
          <p:cNvSpPr>
            <a:spLocks noGrp="1"/>
          </p:cNvSpPr>
          <p:nvPr>
            <p:ph type="body"/>
          </p:nvPr>
        </p:nvSpPr>
        <p:spPr>
          <a:xfrm>
            <a:off x="251640" y="1148760"/>
            <a:ext cx="761976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98" name="PlaceHolder 2"/>
          <p:cNvSpPr>
            <a:spLocks noGrp="1"/>
          </p:cNvSpPr>
          <p:nvPr>
            <p:ph type="body"/>
          </p:nvPr>
        </p:nvSpPr>
        <p:spPr>
          <a:xfrm>
            <a:off x="2516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99" name="PlaceHolder 3"/>
          <p:cNvSpPr>
            <a:spLocks noGrp="1"/>
          </p:cNvSpPr>
          <p:nvPr>
            <p:ph type="body"/>
          </p:nvPr>
        </p:nvSpPr>
        <p:spPr>
          <a:xfrm>
            <a:off x="41558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0" name="PlaceHolder 2"/>
          <p:cNvSpPr>
            <a:spLocks noGrp="1"/>
          </p:cNvSpPr>
          <p:nvPr>
            <p:ph type="body"/>
          </p:nvPr>
        </p:nvSpPr>
        <p:spPr>
          <a:xfrm>
            <a:off x="251640" y="1148760"/>
            <a:ext cx="761976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35640" y="44640"/>
            <a:ext cx="8352720" cy="32720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03"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04" name="PlaceHolder 3"/>
          <p:cNvSpPr>
            <a:spLocks noGrp="1"/>
          </p:cNvSpPr>
          <p:nvPr>
            <p:ph type="body"/>
          </p:nvPr>
        </p:nvSpPr>
        <p:spPr>
          <a:xfrm>
            <a:off x="41558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05" name="PlaceHolder 4"/>
          <p:cNvSpPr>
            <a:spLocks noGrp="1"/>
          </p:cNvSpPr>
          <p:nvPr>
            <p:ph type="body"/>
          </p:nvPr>
        </p:nvSpPr>
        <p:spPr>
          <a:xfrm>
            <a:off x="2516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07" name="PlaceHolder 2"/>
          <p:cNvSpPr>
            <a:spLocks noGrp="1"/>
          </p:cNvSpPr>
          <p:nvPr>
            <p:ph type="body"/>
          </p:nvPr>
        </p:nvSpPr>
        <p:spPr>
          <a:xfrm>
            <a:off x="2516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08"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09" name="PlaceHolder 4"/>
          <p:cNvSpPr>
            <a:spLocks noGrp="1"/>
          </p:cNvSpPr>
          <p:nvPr>
            <p:ph type="body"/>
          </p:nvPr>
        </p:nvSpPr>
        <p:spPr>
          <a:xfrm>
            <a:off x="41558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11"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12"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13" name="PlaceHolder 4"/>
          <p:cNvSpPr>
            <a:spLocks noGrp="1"/>
          </p:cNvSpPr>
          <p:nvPr>
            <p:ph type="body"/>
          </p:nvPr>
        </p:nvSpPr>
        <p:spPr>
          <a:xfrm>
            <a:off x="251640" y="36561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15" name="PlaceHolder 2"/>
          <p:cNvSpPr>
            <a:spLocks noGrp="1"/>
          </p:cNvSpPr>
          <p:nvPr>
            <p:ph type="body"/>
          </p:nvPr>
        </p:nvSpPr>
        <p:spPr>
          <a:xfrm>
            <a:off x="251640" y="11487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16" name="PlaceHolder 3"/>
          <p:cNvSpPr>
            <a:spLocks noGrp="1"/>
          </p:cNvSpPr>
          <p:nvPr>
            <p:ph type="body"/>
          </p:nvPr>
        </p:nvSpPr>
        <p:spPr>
          <a:xfrm>
            <a:off x="251640" y="36561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18"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19"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20" name="PlaceHolder 4"/>
          <p:cNvSpPr>
            <a:spLocks noGrp="1"/>
          </p:cNvSpPr>
          <p:nvPr>
            <p:ph type="body"/>
          </p:nvPr>
        </p:nvSpPr>
        <p:spPr>
          <a:xfrm>
            <a:off x="2516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21" name="PlaceHolder 5"/>
          <p:cNvSpPr>
            <a:spLocks noGrp="1"/>
          </p:cNvSpPr>
          <p:nvPr>
            <p:ph type="body"/>
          </p:nvPr>
        </p:nvSpPr>
        <p:spPr>
          <a:xfrm>
            <a:off x="41558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23" name="PlaceHolder 2"/>
          <p:cNvSpPr>
            <a:spLocks noGrp="1"/>
          </p:cNvSpPr>
          <p:nvPr>
            <p:ph type="body"/>
          </p:nvPr>
        </p:nvSpPr>
        <p:spPr>
          <a:xfrm>
            <a:off x="25164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24" name="PlaceHolder 3"/>
          <p:cNvSpPr>
            <a:spLocks noGrp="1"/>
          </p:cNvSpPr>
          <p:nvPr>
            <p:ph type="body"/>
          </p:nvPr>
        </p:nvSpPr>
        <p:spPr>
          <a:xfrm>
            <a:off x="282816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25" name="PlaceHolder 4"/>
          <p:cNvSpPr>
            <a:spLocks noGrp="1"/>
          </p:cNvSpPr>
          <p:nvPr>
            <p:ph type="body"/>
          </p:nvPr>
        </p:nvSpPr>
        <p:spPr>
          <a:xfrm>
            <a:off x="540468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26" name="PlaceHolder 5"/>
          <p:cNvSpPr>
            <a:spLocks noGrp="1"/>
          </p:cNvSpPr>
          <p:nvPr>
            <p:ph type="body"/>
          </p:nvPr>
        </p:nvSpPr>
        <p:spPr>
          <a:xfrm>
            <a:off x="25164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27" name="PlaceHolder 6"/>
          <p:cNvSpPr>
            <a:spLocks noGrp="1"/>
          </p:cNvSpPr>
          <p:nvPr>
            <p:ph type="body"/>
          </p:nvPr>
        </p:nvSpPr>
        <p:spPr>
          <a:xfrm>
            <a:off x="282816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28" name="PlaceHolder 7"/>
          <p:cNvSpPr>
            <a:spLocks noGrp="1"/>
          </p:cNvSpPr>
          <p:nvPr>
            <p:ph type="body"/>
          </p:nvPr>
        </p:nvSpPr>
        <p:spPr>
          <a:xfrm>
            <a:off x="540468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6"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37" name="PlaceHolder 2"/>
          <p:cNvSpPr>
            <a:spLocks noGrp="1"/>
          </p:cNvSpPr>
          <p:nvPr>
            <p:ph type="subTitle"/>
          </p:nvPr>
        </p:nvSpPr>
        <p:spPr>
          <a:xfrm>
            <a:off x="251640" y="1148760"/>
            <a:ext cx="7619760" cy="48002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39" name="PlaceHolder 2"/>
          <p:cNvSpPr>
            <a:spLocks noGrp="1"/>
          </p:cNvSpPr>
          <p:nvPr>
            <p:ph type="body"/>
          </p:nvPr>
        </p:nvSpPr>
        <p:spPr>
          <a:xfrm>
            <a:off x="251640" y="1148760"/>
            <a:ext cx="761976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2" name="PlaceHolder 2"/>
          <p:cNvSpPr>
            <a:spLocks noGrp="1"/>
          </p:cNvSpPr>
          <p:nvPr>
            <p:ph type="body"/>
          </p:nvPr>
        </p:nvSpPr>
        <p:spPr>
          <a:xfrm>
            <a:off x="2516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3" name="PlaceHolder 3"/>
          <p:cNvSpPr>
            <a:spLocks noGrp="1"/>
          </p:cNvSpPr>
          <p:nvPr>
            <p:ph type="body"/>
          </p:nvPr>
        </p:nvSpPr>
        <p:spPr>
          <a:xfrm>
            <a:off x="41558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41" name="PlaceHolder 2"/>
          <p:cNvSpPr>
            <a:spLocks noGrp="1"/>
          </p:cNvSpPr>
          <p:nvPr>
            <p:ph type="body"/>
          </p:nvPr>
        </p:nvSpPr>
        <p:spPr>
          <a:xfrm>
            <a:off x="2516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42" name="PlaceHolder 3"/>
          <p:cNvSpPr>
            <a:spLocks noGrp="1"/>
          </p:cNvSpPr>
          <p:nvPr>
            <p:ph type="body"/>
          </p:nvPr>
        </p:nvSpPr>
        <p:spPr>
          <a:xfrm>
            <a:off x="41558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3"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4" name="PlaceHolder 1"/>
          <p:cNvSpPr>
            <a:spLocks noGrp="1"/>
          </p:cNvSpPr>
          <p:nvPr>
            <p:ph type="subTitle"/>
          </p:nvPr>
        </p:nvSpPr>
        <p:spPr>
          <a:xfrm>
            <a:off x="35640" y="44640"/>
            <a:ext cx="8352720" cy="32720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46"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47" name="PlaceHolder 3"/>
          <p:cNvSpPr>
            <a:spLocks noGrp="1"/>
          </p:cNvSpPr>
          <p:nvPr>
            <p:ph type="body"/>
          </p:nvPr>
        </p:nvSpPr>
        <p:spPr>
          <a:xfrm>
            <a:off x="41558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48" name="PlaceHolder 4"/>
          <p:cNvSpPr>
            <a:spLocks noGrp="1"/>
          </p:cNvSpPr>
          <p:nvPr>
            <p:ph type="body"/>
          </p:nvPr>
        </p:nvSpPr>
        <p:spPr>
          <a:xfrm>
            <a:off x="2516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50" name="PlaceHolder 2"/>
          <p:cNvSpPr>
            <a:spLocks noGrp="1"/>
          </p:cNvSpPr>
          <p:nvPr>
            <p:ph type="body"/>
          </p:nvPr>
        </p:nvSpPr>
        <p:spPr>
          <a:xfrm>
            <a:off x="2516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51"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52" name="PlaceHolder 4"/>
          <p:cNvSpPr>
            <a:spLocks noGrp="1"/>
          </p:cNvSpPr>
          <p:nvPr>
            <p:ph type="body"/>
          </p:nvPr>
        </p:nvSpPr>
        <p:spPr>
          <a:xfrm>
            <a:off x="41558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54"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55"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56" name="PlaceHolder 4"/>
          <p:cNvSpPr>
            <a:spLocks noGrp="1"/>
          </p:cNvSpPr>
          <p:nvPr>
            <p:ph type="body"/>
          </p:nvPr>
        </p:nvSpPr>
        <p:spPr>
          <a:xfrm>
            <a:off x="251640" y="36561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58" name="PlaceHolder 2"/>
          <p:cNvSpPr>
            <a:spLocks noGrp="1"/>
          </p:cNvSpPr>
          <p:nvPr>
            <p:ph type="body"/>
          </p:nvPr>
        </p:nvSpPr>
        <p:spPr>
          <a:xfrm>
            <a:off x="251640" y="11487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59" name="PlaceHolder 3"/>
          <p:cNvSpPr>
            <a:spLocks noGrp="1"/>
          </p:cNvSpPr>
          <p:nvPr>
            <p:ph type="body"/>
          </p:nvPr>
        </p:nvSpPr>
        <p:spPr>
          <a:xfrm>
            <a:off x="251640" y="36561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61"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62"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63" name="PlaceHolder 4"/>
          <p:cNvSpPr>
            <a:spLocks noGrp="1"/>
          </p:cNvSpPr>
          <p:nvPr>
            <p:ph type="body"/>
          </p:nvPr>
        </p:nvSpPr>
        <p:spPr>
          <a:xfrm>
            <a:off x="2516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64" name="PlaceHolder 5"/>
          <p:cNvSpPr>
            <a:spLocks noGrp="1"/>
          </p:cNvSpPr>
          <p:nvPr>
            <p:ph type="body"/>
          </p:nvPr>
        </p:nvSpPr>
        <p:spPr>
          <a:xfrm>
            <a:off x="41558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66" name="PlaceHolder 2"/>
          <p:cNvSpPr>
            <a:spLocks noGrp="1"/>
          </p:cNvSpPr>
          <p:nvPr>
            <p:ph type="body"/>
          </p:nvPr>
        </p:nvSpPr>
        <p:spPr>
          <a:xfrm>
            <a:off x="25164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67" name="PlaceHolder 3"/>
          <p:cNvSpPr>
            <a:spLocks noGrp="1"/>
          </p:cNvSpPr>
          <p:nvPr>
            <p:ph type="body"/>
          </p:nvPr>
        </p:nvSpPr>
        <p:spPr>
          <a:xfrm>
            <a:off x="282816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68" name="PlaceHolder 4"/>
          <p:cNvSpPr>
            <a:spLocks noGrp="1"/>
          </p:cNvSpPr>
          <p:nvPr>
            <p:ph type="body"/>
          </p:nvPr>
        </p:nvSpPr>
        <p:spPr>
          <a:xfrm>
            <a:off x="5404680" y="11487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69" name="PlaceHolder 5"/>
          <p:cNvSpPr>
            <a:spLocks noGrp="1"/>
          </p:cNvSpPr>
          <p:nvPr>
            <p:ph type="body"/>
          </p:nvPr>
        </p:nvSpPr>
        <p:spPr>
          <a:xfrm>
            <a:off x="25164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70" name="PlaceHolder 6"/>
          <p:cNvSpPr>
            <a:spLocks noGrp="1"/>
          </p:cNvSpPr>
          <p:nvPr>
            <p:ph type="body"/>
          </p:nvPr>
        </p:nvSpPr>
        <p:spPr>
          <a:xfrm>
            <a:off x="282816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71" name="PlaceHolder 7"/>
          <p:cNvSpPr>
            <a:spLocks noGrp="1"/>
          </p:cNvSpPr>
          <p:nvPr>
            <p:ph type="body"/>
          </p:nvPr>
        </p:nvSpPr>
        <p:spPr>
          <a:xfrm>
            <a:off x="5404680" y="3656160"/>
            <a:ext cx="245340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35640" y="44640"/>
            <a:ext cx="8352720" cy="3272040"/>
          </a:xfrm>
          <a:prstGeom prst="rect">
            <a:avLst/>
          </a:prstGeom>
        </p:spPr>
        <p:txBody>
          <a:bodyPr lIns="0" rIns="0" tIns="0" bIns="0" anchor="ctr"/>
          <a:p>
            <a:pPr algn="ctr"/>
            <a:endParaRPr b="0" lang="fr-F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17"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8" name="PlaceHolder 3"/>
          <p:cNvSpPr>
            <a:spLocks noGrp="1"/>
          </p:cNvSpPr>
          <p:nvPr>
            <p:ph type="body"/>
          </p:nvPr>
        </p:nvSpPr>
        <p:spPr>
          <a:xfrm>
            <a:off x="41558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19" name="PlaceHolder 4"/>
          <p:cNvSpPr>
            <a:spLocks noGrp="1"/>
          </p:cNvSpPr>
          <p:nvPr>
            <p:ph type="body"/>
          </p:nvPr>
        </p:nvSpPr>
        <p:spPr>
          <a:xfrm>
            <a:off x="2516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21" name="PlaceHolder 2"/>
          <p:cNvSpPr>
            <a:spLocks noGrp="1"/>
          </p:cNvSpPr>
          <p:nvPr>
            <p:ph type="body"/>
          </p:nvPr>
        </p:nvSpPr>
        <p:spPr>
          <a:xfrm>
            <a:off x="251640" y="1148760"/>
            <a:ext cx="3718080" cy="480024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22"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23" name="PlaceHolder 4"/>
          <p:cNvSpPr>
            <a:spLocks noGrp="1"/>
          </p:cNvSpPr>
          <p:nvPr>
            <p:ph type="body"/>
          </p:nvPr>
        </p:nvSpPr>
        <p:spPr>
          <a:xfrm>
            <a:off x="4155840" y="36561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5640" y="44640"/>
            <a:ext cx="8352720" cy="705600"/>
          </a:xfrm>
          <a:prstGeom prst="rect">
            <a:avLst/>
          </a:prstGeom>
        </p:spPr>
        <p:txBody>
          <a:bodyPr lIns="0" rIns="0" tIns="0" bIns="0" anchor="ctr"/>
          <a:p>
            <a:endParaRPr b="0" lang="en-US" sz="3200" spc="-1" strike="noStrike">
              <a:solidFill>
                <a:srgbClr val="000000"/>
              </a:solidFill>
              <a:latin typeface="Calibri"/>
            </a:endParaRPr>
          </a:p>
        </p:txBody>
      </p:sp>
      <p:sp>
        <p:nvSpPr>
          <p:cNvPr id="25" name="PlaceHolder 2"/>
          <p:cNvSpPr>
            <a:spLocks noGrp="1"/>
          </p:cNvSpPr>
          <p:nvPr>
            <p:ph type="body"/>
          </p:nvPr>
        </p:nvSpPr>
        <p:spPr>
          <a:xfrm>
            <a:off x="2516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26" name="PlaceHolder 3"/>
          <p:cNvSpPr>
            <a:spLocks noGrp="1"/>
          </p:cNvSpPr>
          <p:nvPr>
            <p:ph type="body"/>
          </p:nvPr>
        </p:nvSpPr>
        <p:spPr>
          <a:xfrm>
            <a:off x="4155840" y="1148760"/>
            <a:ext cx="371808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
        <p:nvSpPr>
          <p:cNvPr id="27" name="PlaceHolder 4"/>
          <p:cNvSpPr>
            <a:spLocks noGrp="1"/>
          </p:cNvSpPr>
          <p:nvPr>
            <p:ph type="body"/>
          </p:nvPr>
        </p:nvSpPr>
        <p:spPr>
          <a:xfrm>
            <a:off x="251640" y="3656160"/>
            <a:ext cx="7619760" cy="2289600"/>
          </a:xfrm>
          <a:prstGeom prst="rect">
            <a:avLst/>
          </a:prstGeom>
        </p:spPr>
        <p:txBody>
          <a:bodyPr lIns="0" rIns="0" tIns="0" bIns="0">
            <a:normAutofit/>
          </a:bodyPr>
          <a:p>
            <a:endParaRPr b="0" lang="en-US" sz="3200" spc="-1" strike="noStrike">
              <a:solidFill>
                <a:srgbClr val="000000"/>
              </a:solidFill>
              <a:latin typeface="Avenir Next Condensed Regular"/>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8458200" y="0"/>
            <a:ext cx="68544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 name="CustomShape 2"/>
          <p:cNvSpPr/>
          <p:nvPr/>
        </p:nvSpPr>
        <p:spPr>
          <a:xfrm>
            <a:off x="8458200" y="5486400"/>
            <a:ext cx="685440" cy="685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 name="PlaceHolder 3"/>
          <p:cNvSpPr>
            <a:spLocks noGrp="1"/>
          </p:cNvSpPr>
          <p:nvPr>
            <p:ph type="title"/>
          </p:nvPr>
        </p:nvSpPr>
        <p:spPr>
          <a:xfrm>
            <a:off x="685800" y="1905120"/>
            <a:ext cx="7543440" cy="2593440"/>
          </a:xfrm>
          <a:prstGeom prst="rect">
            <a:avLst/>
          </a:prstGeom>
        </p:spPr>
        <p:txBody>
          <a:bodyPr lIns="36000" rIns="36000" anchor="b"/>
          <a:p>
            <a:pPr>
              <a:lnSpc>
                <a:spcPct val="100000"/>
              </a:lnSpc>
            </a:pPr>
            <a:r>
              <a:rPr b="0" lang="en-US" sz="6600" spc="-97" strike="noStrike">
                <a:solidFill>
                  <a:srgbClr val="09213b"/>
                </a:solidFill>
                <a:latin typeface="Avenir Next Condensed Demi Bold"/>
              </a:rPr>
              <a:t>Cliquez et modifiez le titre</a:t>
            </a:r>
            <a:endParaRPr b="0" lang="en-US" sz="6600" spc="-1" strike="noStrike">
              <a:solidFill>
                <a:srgbClr val="000000"/>
              </a:solidFill>
              <a:latin typeface="Calibri"/>
            </a:endParaRPr>
          </a:p>
        </p:txBody>
      </p:sp>
      <p:sp>
        <p:nvSpPr>
          <p:cNvPr id="3" name="PlaceHolder 4"/>
          <p:cNvSpPr>
            <a:spLocks noGrp="1"/>
          </p:cNvSpPr>
          <p:nvPr>
            <p:ph type="dt"/>
          </p:nvPr>
        </p:nvSpPr>
        <p:spPr>
          <a:xfrm rot="16200000">
            <a:off x="7551360" y="1646280"/>
            <a:ext cx="2437920" cy="365400"/>
          </a:xfrm>
          <a:prstGeom prst="rect">
            <a:avLst/>
          </a:prstGeom>
        </p:spPr>
        <p:txBody>
          <a:bodyPr anchor="ctr"/>
          <a:p>
            <a:pPr>
              <a:lnSpc>
                <a:spcPct val="100000"/>
              </a:lnSpc>
            </a:pPr>
            <a:fld id="{CF07710D-404E-4F1F-B1F6-BB6340C48DAF}" type="datetime1">
              <a:rPr b="0" lang="fr-FR" sz="1200" spc="-1" strike="noStrike">
                <a:solidFill>
                  <a:srgbClr val="c8e0e9"/>
                </a:solidFill>
                <a:latin typeface="Calibri"/>
                <a:ea typeface="ＭＳ Ｐゴシック"/>
              </a:rPr>
              <a:t>09/10/2020</a:t>
            </a:fld>
            <a:endParaRPr b="0" lang="fr-FR" sz="1200" spc="-1" strike="noStrike">
              <a:latin typeface="Times New Roman"/>
            </a:endParaRPr>
          </a:p>
        </p:txBody>
      </p:sp>
      <p:sp>
        <p:nvSpPr>
          <p:cNvPr id="4" name="PlaceHolder 5"/>
          <p:cNvSpPr>
            <a:spLocks noGrp="1"/>
          </p:cNvSpPr>
          <p:nvPr>
            <p:ph type="ftr"/>
          </p:nvPr>
        </p:nvSpPr>
        <p:spPr>
          <a:xfrm rot="16200000">
            <a:off x="7587000" y="4048920"/>
            <a:ext cx="2367000" cy="365400"/>
          </a:xfrm>
          <a:prstGeom prst="rect">
            <a:avLst/>
          </a:prstGeom>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5" name="PlaceHolder 6"/>
          <p:cNvSpPr>
            <a:spLocks noGrp="1"/>
          </p:cNvSpPr>
          <p:nvPr>
            <p:ph type="sldNum"/>
          </p:nvPr>
        </p:nvSpPr>
        <p:spPr>
          <a:xfrm>
            <a:off x="8531640" y="5649120"/>
            <a:ext cx="548280" cy="396000"/>
          </a:xfrm>
          <a:prstGeom prst="rect">
            <a:avLst/>
          </a:prstGeom>
        </p:spPr>
        <p:txBody>
          <a:bodyPr lIns="0" rIns="0" tIns="0" bIns="0" anchor="ctr"/>
          <a:p>
            <a:pPr algn="ctr">
              <a:lnSpc>
                <a:spcPct val="100000"/>
              </a:lnSpc>
            </a:pPr>
            <a:fld id="{76401CD3-163F-49C0-9506-08AF5904871A}"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6" name="PlaceHolder 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venir Next Condensed Regular"/>
              </a:rPr>
              <a:t>Cliquez pour éditer le format du </a:t>
            </a:r>
            <a:r>
              <a:rPr b="0" lang="en-US" sz="3200" spc="-1" strike="noStrike">
                <a:solidFill>
                  <a:srgbClr val="000000"/>
                </a:solidFill>
                <a:latin typeface="Avenir Next Condensed Regular"/>
              </a:rPr>
              <a:t>plan de texte</a:t>
            </a:r>
            <a:endParaRPr b="0" lang="en-US" sz="3200" spc="-1" strike="noStrike">
              <a:solidFill>
                <a:srgbClr val="000000"/>
              </a:solidFill>
              <a:latin typeface="Avenir Next Condensed Regular"/>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venir Next Condensed Regular"/>
              </a:rPr>
              <a:t>Second niveau de plan</a:t>
            </a:r>
            <a:endParaRPr b="0" lang="en-US" sz="2800" spc="-1" strike="noStrike">
              <a:solidFill>
                <a:srgbClr val="000000"/>
              </a:solidFill>
              <a:latin typeface="Avenir Next Condensed Regular"/>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venir Next Condensed Regular"/>
              </a:rPr>
              <a:t>Troisième niveau de plan</a:t>
            </a:r>
            <a:endParaRPr b="0" lang="en-US" sz="2400" spc="-1" strike="noStrike">
              <a:solidFill>
                <a:srgbClr val="000000"/>
              </a:solidFill>
              <a:latin typeface="Avenir Next Condensed Regular"/>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venir Next Condensed Regular"/>
              </a:rPr>
              <a:t>Quatrième niveau de plan</a:t>
            </a:r>
            <a:endParaRPr b="0" lang="en-US" sz="2000" spc="-1" strike="noStrike">
              <a:solidFill>
                <a:srgbClr val="000000"/>
              </a:solidFill>
              <a:latin typeface="Avenir Next Condensed Regular"/>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venir Next Condensed Regular"/>
              </a:rPr>
              <a:t>Cinquième niveau de plan</a:t>
            </a:r>
            <a:endParaRPr b="0" lang="en-US" sz="2000" spc="-1" strike="noStrike">
              <a:solidFill>
                <a:srgbClr val="000000"/>
              </a:solidFill>
              <a:latin typeface="Avenir Next Condensed Regular"/>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venir Next Condensed Regular"/>
              </a:rPr>
              <a:t>Sixième niveau de plan</a:t>
            </a:r>
            <a:endParaRPr b="0" lang="en-US" sz="2000" spc="-1" strike="noStrike">
              <a:solidFill>
                <a:srgbClr val="000000"/>
              </a:solidFill>
              <a:latin typeface="Avenir Next Condensed Regular"/>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venir Next Condensed Regular"/>
              </a:rPr>
              <a:t>Septième niveau de plan</a:t>
            </a:r>
            <a:endParaRPr b="0" lang="en-US" sz="2000" spc="-1" strike="noStrike">
              <a:solidFill>
                <a:srgbClr val="000000"/>
              </a:solidFill>
              <a:latin typeface="Avenir Next Condensed Regul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CustomShape 1"/>
          <p:cNvSpPr/>
          <p:nvPr/>
        </p:nvSpPr>
        <p:spPr>
          <a:xfrm>
            <a:off x="8458200" y="0"/>
            <a:ext cx="68544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44" name="CustomShape 2"/>
          <p:cNvSpPr/>
          <p:nvPr/>
        </p:nvSpPr>
        <p:spPr>
          <a:xfrm>
            <a:off x="8458200" y="5486400"/>
            <a:ext cx="685440" cy="685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45" name="PlaceHolder 3"/>
          <p:cNvSpPr>
            <a:spLocks noGrp="1"/>
          </p:cNvSpPr>
          <p:nvPr>
            <p:ph type="title"/>
          </p:nvPr>
        </p:nvSpPr>
        <p:spPr>
          <a:xfrm>
            <a:off x="35640" y="44640"/>
            <a:ext cx="8352720" cy="705600"/>
          </a:xfrm>
          <a:prstGeom prst="rect">
            <a:avLst/>
          </a:prstGeom>
        </p:spPr>
        <p:txBody>
          <a:bodyPr lIns="36000" rIns="36000" anchor="ctr"/>
          <a:p>
            <a:pPr>
              <a:lnSpc>
                <a:spcPct val="100000"/>
              </a:lnSpc>
            </a:pPr>
            <a:r>
              <a:rPr b="0" lang="en-US" sz="3600" spc="-97" strike="noStrike">
                <a:solidFill>
                  <a:srgbClr val="18579b"/>
                </a:solidFill>
                <a:latin typeface="Gill Sans"/>
              </a:rPr>
              <a:t>CLIQUEZ ET MODIFIEZ LE TITRE</a:t>
            </a:r>
            <a:endParaRPr b="0" lang="en-US" sz="3600" spc="-1" strike="noStrike">
              <a:solidFill>
                <a:srgbClr val="000000"/>
              </a:solidFill>
              <a:latin typeface="Calibri"/>
            </a:endParaRPr>
          </a:p>
        </p:txBody>
      </p:sp>
      <p:sp>
        <p:nvSpPr>
          <p:cNvPr id="46" name="PlaceHolder 4"/>
          <p:cNvSpPr>
            <a:spLocks noGrp="1"/>
          </p:cNvSpPr>
          <p:nvPr>
            <p:ph type="body"/>
          </p:nvPr>
        </p:nvSpPr>
        <p:spPr>
          <a:xfrm>
            <a:off x="251640" y="1148760"/>
            <a:ext cx="7619760" cy="4800240"/>
          </a:xfrm>
          <a:prstGeom prst="rect">
            <a:avLst/>
          </a:prstGeom>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Cliquez pour modifier les styles du texte du masque</a:t>
            </a:r>
            <a:endParaRPr b="0" lang="en-US" sz="3200" spc="-1" strike="noStrike">
              <a:solidFill>
                <a:srgbClr val="000000"/>
              </a:solidFill>
              <a:latin typeface="Avenir Next Condensed Regular"/>
            </a:endParaRPr>
          </a:p>
          <a:p>
            <a:pPr lvl="1" marL="640080" indent="-228240">
              <a:lnSpc>
                <a:spcPct val="100000"/>
              </a:lnSpc>
              <a:spcBef>
                <a:spcPts val="641"/>
              </a:spcBef>
              <a:buClr>
                <a:srgbClr val="244a58"/>
              </a:buClr>
              <a:buFont typeface="Arial"/>
              <a:buChar char="•"/>
            </a:pPr>
            <a:r>
              <a:rPr b="0" lang="en-US" sz="3200" spc="-1" strike="noStrike">
                <a:solidFill>
                  <a:srgbClr val="000000"/>
                </a:solidFill>
                <a:latin typeface="Avenir Next Condensed Regular"/>
              </a:rPr>
              <a:t>Deuxième niveau</a:t>
            </a:r>
            <a:endParaRPr b="0" lang="en-US" sz="3200" spc="-1" strike="noStrike">
              <a:solidFill>
                <a:srgbClr val="000000"/>
              </a:solidFill>
              <a:latin typeface="Avenir Next Condensed Regular"/>
            </a:endParaRPr>
          </a:p>
          <a:p>
            <a:pPr lvl="2" marL="1005840" indent="-228240">
              <a:lnSpc>
                <a:spcPct val="100000"/>
              </a:lnSpc>
              <a:spcBef>
                <a:spcPts val="561"/>
              </a:spcBef>
              <a:buClr>
                <a:srgbClr val="e2751d"/>
              </a:buClr>
              <a:buFont typeface="Arial"/>
              <a:buChar char="•"/>
            </a:pPr>
            <a:r>
              <a:rPr b="0" lang="en-US" sz="2800" spc="-1" strike="noStrike">
                <a:solidFill>
                  <a:srgbClr val="000000"/>
                </a:solidFill>
                <a:latin typeface="Avenir Next Condensed Regular"/>
              </a:rPr>
              <a:t>Troisième niveau</a:t>
            </a:r>
            <a:endParaRPr b="0" lang="en-US" sz="2800" spc="-1" strike="noStrike">
              <a:solidFill>
                <a:srgbClr val="000000"/>
              </a:solidFill>
              <a:latin typeface="Avenir Next Condensed Regular"/>
            </a:endParaRPr>
          </a:p>
          <a:p>
            <a:pPr lvl="3" marL="1280160" indent="-228240">
              <a:lnSpc>
                <a:spcPct val="100000"/>
              </a:lnSpc>
              <a:spcBef>
                <a:spcPts val="479"/>
              </a:spcBef>
              <a:buClr>
                <a:srgbClr val="ffb400"/>
              </a:buClr>
              <a:buFont typeface="Arial"/>
              <a:buChar char="•"/>
            </a:pPr>
            <a:r>
              <a:rPr b="0" lang="en-US" sz="2400" spc="-1" strike="noStrike">
                <a:solidFill>
                  <a:srgbClr val="000000"/>
                </a:solidFill>
                <a:latin typeface="Avenir Next Condensed Regular"/>
              </a:rPr>
              <a:t>Quatrième niveau</a:t>
            </a:r>
            <a:endParaRPr b="0" lang="en-US" sz="2400" spc="-1" strike="noStrike">
              <a:solidFill>
                <a:srgbClr val="000000"/>
              </a:solidFill>
              <a:latin typeface="Avenir Next Condensed Regular"/>
            </a:endParaRPr>
          </a:p>
          <a:p>
            <a:pPr lvl="4" marL="1554480" indent="-228240">
              <a:lnSpc>
                <a:spcPct val="100000"/>
              </a:lnSpc>
              <a:spcBef>
                <a:spcPts val="400"/>
              </a:spcBef>
              <a:buClr>
                <a:srgbClr val="7eb606"/>
              </a:buClr>
              <a:buFont typeface="Arial"/>
              <a:buChar char="•"/>
            </a:pPr>
            <a:r>
              <a:rPr b="0" lang="en-US" sz="2000" spc="-1" strike="noStrike">
                <a:solidFill>
                  <a:srgbClr val="000000"/>
                </a:solidFill>
                <a:latin typeface="Avenir Next Condensed Regular"/>
              </a:rPr>
              <a:t>Cinquième niveau</a:t>
            </a:r>
            <a:endParaRPr b="0" lang="en-US" sz="2000" spc="-1" strike="noStrike">
              <a:solidFill>
                <a:srgbClr val="000000"/>
              </a:solidFill>
              <a:latin typeface="Avenir Next Condensed Regular"/>
            </a:endParaRPr>
          </a:p>
        </p:txBody>
      </p:sp>
      <p:sp>
        <p:nvSpPr>
          <p:cNvPr id="47" name="PlaceHolder 5"/>
          <p:cNvSpPr>
            <a:spLocks noGrp="1"/>
          </p:cNvSpPr>
          <p:nvPr>
            <p:ph type="dt"/>
          </p:nvPr>
        </p:nvSpPr>
        <p:spPr>
          <a:xfrm rot="16200000">
            <a:off x="7551360" y="1646280"/>
            <a:ext cx="2437920" cy="365400"/>
          </a:xfrm>
          <a:prstGeom prst="rect">
            <a:avLst/>
          </a:prstGeom>
        </p:spPr>
        <p:txBody>
          <a:bodyPr anchor="ctr"/>
          <a:p>
            <a:pPr>
              <a:lnSpc>
                <a:spcPct val="100000"/>
              </a:lnSpc>
            </a:pPr>
            <a:fld id="{60047208-C92C-4249-B642-5E46685E0AFC}" type="datetime1">
              <a:rPr b="0" lang="fr-FR" sz="1200" spc="-1" strike="noStrike">
                <a:solidFill>
                  <a:srgbClr val="c8e0e9"/>
                </a:solidFill>
                <a:latin typeface="Calibri"/>
                <a:ea typeface="ＭＳ Ｐゴシック"/>
              </a:rPr>
              <a:t>09/10/2020</a:t>
            </a:fld>
            <a:endParaRPr b="0" lang="fr-FR" sz="1200" spc="-1" strike="noStrike">
              <a:latin typeface="Times New Roman"/>
            </a:endParaRPr>
          </a:p>
        </p:txBody>
      </p:sp>
      <p:sp>
        <p:nvSpPr>
          <p:cNvPr id="48" name="PlaceHolder 6"/>
          <p:cNvSpPr>
            <a:spLocks noGrp="1"/>
          </p:cNvSpPr>
          <p:nvPr>
            <p:ph type="ftr"/>
          </p:nvPr>
        </p:nvSpPr>
        <p:spPr>
          <a:xfrm rot="16200000">
            <a:off x="7587000" y="4048920"/>
            <a:ext cx="2367000" cy="365400"/>
          </a:xfrm>
          <a:prstGeom prst="rect">
            <a:avLst/>
          </a:prstGeom>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49" name="PlaceHolder 7"/>
          <p:cNvSpPr>
            <a:spLocks noGrp="1"/>
          </p:cNvSpPr>
          <p:nvPr>
            <p:ph type="sldNum"/>
          </p:nvPr>
        </p:nvSpPr>
        <p:spPr>
          <a:xfrm>
            <a:off x="8531640" y="5649120"/>
            <a:ext cx="548280" cy="396000"/>
          </a:xfrm>
          <a:prstGeom prst="rect">
            <a:avLst/>
          </a:prstGeom>
        </p:spPr>
        <p:txBody>
          <a:bodyPr lIns="0" rIns="0" tIns="0" bIns="0" anchor="ctr"/>
          <a:p>
            <a:pPr algn="ctr">
              <a:lnSpc>
                <a:spcPct val="100000"/>
              </a:lnSpc>
            </a:pPr>
            <a:fld id="{90192E9C-2BA7-4100-95B2-78B0445769EA}" type="slidenum">
              <a:rPr b="0" lang="fr-FR" sz="1800" spc="-1" strike="noStrike">
                <a:solidFill>
                  <a:srgbClr val="ffffff"/>
                </a:solidFill>
                <a:latin typeface="Calibri"/>
                <a:ea typeface="ＭＳ Ｐゴシック"/>
              </a:rPr>
              <a:t>1</a:t>
            </a:fld>
            <a:endParaRPr b="0" lang="fr-FR" sz="18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8458200" y="0"/>
            <a:ext cx="68544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87" name="CustomShape 2"/>
          <p:cNvSpPr/>
          <p:nvPr/>
        </p:nvSpPr>
        <p:spPr>
          <a:xfrm>
            <a:off x="8458200" y="5486400"/>
            <a:ext cx="685440" cy="685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88" name="PlaceHolder 3"/>
          <p:cNvSpPr>
            <a:spLocks noGrp="1"/>
          </p:cNvSpPr>
          <p:nvPr>
            <p:ph type="dt"/>
          </p:nvPr>
        </p:nvSpPr>
        <p:spPr>
          <a:xfrm rot="16200000">
            <a:off x="7551360" y="1646280"/>
            <a:ext cx="2437920" cy="365400"/>
          </a:xfrm>
          <a:prstGeom prst="rect">
            <a:avLst/>
          </a:prstGeom>
        </p:spPr>
        <p:txBody>
          <a:bodyPr anchor="ctr"/>
          <a:p>
            <a:pPr>
              <a:lnSpc>
                <a:spcPct val="100000"/>
              </a:lnSpc>
            </a:pPr>
            <a:fld id="{A8332B34-7FC5-49B4-B2C0-2BC57677901D}" type="datetime1">
              <a:rPr b="0" lang="fr-FR" sz="1200" spc="-1" strike="noStrike">
                <a:solidFill>
                  <a:srgbClr val="c8e0e9"/>
                </a:solidFill>
                <a:latin typeface="Calibri"/>
                <a:ea typeface="ＭＳ Ｐゴシック"/>
              </a:rPr>
              <a:t>09/10/2020</a:t>
            </a:fld>
            <a:endParaRPr b="0" lang="fr-FR" sz="1200" spc="-1" strike="noStrike">
              <a:latin typeface="Times New Roman"/>
            </a:endParaRPr>
          </a:p>
        </p:txBody>
      </p:sp>
      <p:sp>
        <p:nvSpPr>
          <p:cNvPr id="89" name="PlaceHolder 4"/>
          <p:cNvSpPr>
            <a:spLocks noGrp="1"/>
          </p:cNvSpPr>
          <p:nvPr>
            <p:ph type="ftr"/>
          </p:nvPr>
        </p:nvSpPr>
        <p:spPr>
          <a:xfrm rot="16200000">
            <a:off x="7587000" y="4048920"/>
            <a:ext cx="2367000" cy="365400"/>
          </a:xfrm>
          <a:prstGeom prst="rect">
            <a:avLst/>
          </a:prstGeom>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90" name="PlaceHolder 5"/>
          <p:cNvSpPr>
            <a:spLocks noGrp="1"/>
          </p:cNvSpPr>
          <p:nvPr>
            <p:ph type="sldNum"/>
          </p:nvPr>
        </p:nvSpPr>
        <p:spPr>
          <a:xfrm>
            <a:off x="8531640" y="5649120"/>
            <a:ext cx="548280" cy="396000"/>
          </a:xfrm>
          <a:prstGeom prst="rect">
            <a:avLst/>
          </a:prstGeom>
        </p:spPr>
        <p:txBody>
          <a:bodyPr lIns="0" rIns="0" tIns="0" bIns="0" anchor="ctr"/>
          <a:p>
            <a:pPr algn="ctr">
              <a:lnSpc>
                <a:spcPct val="100000"/>
              </a:lnSpc>
            </a:pPr>
            <a:fld id="{CFD76682-7CDF-4691-A277-D30FF8B54D57}"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91" name="PlaceHolder 6"/>
          <p:cNvSpPr>
            <a:spLocks noGrp="1"/>
          </p:cNvSpPr>
          <p:nvPr>
            <p:ph type="title"/>
          </p:nvPr>
        </p:nvSpPr>
        <p:spPr>
          <a:xfrm>
            <a:off x="457200" y="273600"/>
            <a:ext cx="8229240" cy="1144800"/>
          </a:xfrm>
          <a:prstGeom prst="rect">
            <a:avLst/>
          </a:prstGeom>
        </p:spPr>
        <p:txBody>
          <a:bodyPr lIns="0" rIns="0" tIns="0" bIns="0" anchor="ctr"/>
          <a:p>
            <a:r>
              <a:rPr b="0" lang="en-US" sz="3200" spc="-1" strike="noStrike">
                <a:solidFill>
                  <a:srgbClr val="000000"/>
                </a:solidFill>
                <a:latin typeface="Calibri"/>
              </a:rPr>
              <a:t>Cliquez pour éditer le format du texte-titre</a:t>
            </a:r>
            <a:endParaRPr b="0" lang="en-US" sz="3200" spc="-1" strike="noStrike">
              <a:solidFill>
                <a:srgbClr val="000000"/>
              </a:solidFill>
              <a:latin typeface="Calibri"/>
            </a:endParaRPr>
          </a:p>
        </p:txBody>
      </p:sp>
      <p:sp>
        <p:nvSpPr>
          <p:cNvPr id="92" name="PlaceHolder 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venir Next Condensed Regular"/>
              </a:rPr>
              <a:t>Cliquez pour éditer le format du plan de texte</a:t>
            </a:r>
            <a:endParaRPr b="0" lang="en-US" sz="3200" spc="-1" strike="noStrike">
              <a:solidFill>
                <a:srgbClr val="000000"/>
              </a:solidFill>
              <a:latin typeface="Avenir Next Condensed Regular"/>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venir Next Condensed Regular"/>
              </a:rPr>
              <a:t>Second niveau de plan</a:t>
            </a:r>
            <a:endParaRPr b="0" lang="en-US" sz="2800" spc="-1" strike="noStrike">
              <a:solidFill>
                <a:srgbClr val="000000"/>
              </a:solidFill>
              <a:latin typeface="Avenir Next Condensed Regular"/>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venir Next Condensed Regular"/>
              </a:rPr>
              <a:t>Troisième niveau de plan</a:t>
            </a:r>
            <a:endParaRPr b="0" lang="en-US" sz="2400" spc="-1" strike="noStrike">
              <a:solidFill>
                <a:srgbClr val="000000"/>
              </a:solidFill>
              <a:latin typeface="Avenir Next Condensed Regular"/>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venir Next Condensed Regular"/>
              </a:rPr>
              <a:t>Quatrième niveau de plan</a:t>
            </a:r>
            <a:endParaRPr b="0" lang="en-US" sz="2000" spc="-1" strike="noStrike">
              <a:solidFill>
                <a:srgbClr val="000000"/>
              </a:solidFill>
              <a:latin typeface="Avenir Next Condensed Regular"/>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venir Next Condensed Regular"/>
              </a:rPr>
              <a:t>Cinquième niveau de plan</a:t>
            </a:r>
            <a:endParaRPr b="0" lang="en-US" sz="2000" spc="-1" strike="noStrike">
              <a:solidFill>
                <a:srgbClr val="000000"/>
              </a:solidFill>
              <a:latin typeface="Avenir Next Condensed Regular"/>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venir Next Condensed Regular"/>
              </a:rPr>
              <a:t>Sixième niveau de plan</a:t>
            </a:r>
            <a:endParaRPr b="0" lang="en-US" sz="2000" spc="-1" strike="noStrike">
              <a:solidFill>
                <a:srgbClr val="000000"/>
              </a:solidFill>
              <a:latin typeface="Avenir Next Condensed Regular"/>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venir Next Condensed Regular"/>
              </a:rPr>
              <a:t>Septième niveau de plan</a:t>
            </a:r>
            <a:endParaRPr b="0" lang="en-US" sz="2000" spc="-1" strike="noStrike">
              <a:solidFill>
                <a:srgbClr val="000000"/>
              </a:solidFill>
              <a:latin typeface="Avenir Next Condensed Regul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8458200" y="0"/>
            <a:ext cx="685440" cy="6857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130" name="CustomShape 2"/>
          <p:cNvSpPr/>
          <p:nvPr/>
        </p:nvSpPr>
        <p:spPr>
          <a:xfrm>
            <a:off x="8458200" y="5486400"/>
            <a:ext cx="685440" cy="685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131" name="PlaceHolder 3"/>
          <p:cNvSpPr>
            <a:spLocks noGrp="1"/>
          </p:cNvSpPr>
          <p:nvPr>
            <p:ph type="title"/>
          </p:nvPr>
        </p:nvSpPr>
        <p:spPr>
          <a:xfrm>
            <a:off x="35640" y="44640"/>
            <a:ext cx="8352720" cy="705600"/>
          </a:xfrm>
          <a:prstGeom prst="rect">
            <a:avLst/>
          </a:prstGeom>
        </p:spPr>
        <p:txBody>
          <a:bodyPr lIns="36000" rIns="36000" anchor="ctr"/>
          <a:p>
            <a:pPr>
              <a:lnSpc>
                <a:spcPct val="100000"/>
              </a:lnSpc>
            </a:pPr>
            <a:r>
              <a:rPr b="0" lang="en-US" sz="3200" spc="-97" strike="noStrike">
                <a:solidFill>
                  <a:srgbClr val="18579b"/>
                </a:solidFill>
                <a:latin typeface="Avenir Next Condensed Demi Bold"/>
              </a:rPr>
              <a:t>CLIQUEZ ET MODIFIEZ LE TITRE</a:t>
            </a:r>
            <a:endParaRPr b="0" lang="en-US" sz="3200" spc="-1" strike="noStrike">
              <a:solidFill>
                <a:srgbClr val="000000"/>
              </a:solidFill>
              <a:latin typeface="Calibri"/>
            </a:endParaRPr>
          </a:p>
        </p:txBody>
      </p:sp>
      <p:sp>
        <p:nvSpPr>
          <p:cNvPr id="132" name="PlaceHolder 4"/>
          <p:cNvSpPr>
            <a:spLocks noGrp="1"/>
          </p:cNvSpPr>
          <p:nvPr>
            <p:ph type="dt"/>
          </p:nvPr>
        </p:nvSpPr>
        <p:spPr>
          <a:xfrm rot="16200000">
            <a:off x="7551360" y="1646280"/>
            <a:ext cx="2437920" cy="365400"/>
          </a:xfrm>
          <a:prstGeom prst="rect">
            <a:avLst/>
          </a:prstGeom>
        </p:spPr>
        <p:txBody>
          <a:bodyPr anchor="ctr"/>
          <a:p>
            <a:pPr>
              <a:lnSpc>
                <a:spcPct val="100000"/>
              </a:lnSpc>
            </a:pPr>
            <a:fld id="{07B29208-65D0-489A-9355-4D9C8906CAB9}" type="datetime1">
              <a:rPr b="0" lang="fr-FR" sz="1200" spc="-1" strike="noStrike">
                <a:solidFill>
                  <a:srgbClr val="c8e0e9"/>
                </a:solidFill>
                <a:latin typeface="Calibri"/>
                <a:ea typeface="ＭＳ Ｐゴシック"/>
              </a:rPr>
              <a:t>09/10/2020</a:t>
            </a:fld>
            <a:endParaRPr b="0" lang="fr-FR" sz="1200" spc="-1" strike="noStrike">
              <a:latin typeface="Times New Roman"/>
            </a:endParaRPr>
          </a:p>
        </p:txBody>
      </p:sp>
      <p:sp>
        <p:nvSpPr>
          <p:cNvPr id="133" name="PlaceHolder 5"/>
          <p:cNvSpPr>
            <a:spLocks noGrp="1"/>
          </p:cNvSpPr>
          <p:nvPr>
            <p:ph type="ftr"/>
          </p:nvPr>
        </p:nvSpPr>
        <p:spPr>
          <a:xfrm rot="16200000">
            <a:off x="7587000" y="4048920"/>
            <a:ext cx="2367000" cy="365400"/>
          </a:xfrm>
          <a:prstGeom prst="rect">
            <a:avLst/>
          </a:prstGeom>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134" name="PlaceHolder 6"/>
          <p:cNvSpPr>
            <a:spLocks noGrp="1"/>
          </p:cNvSpPr>
          <p:nvPr>
            <p:ph type="sldNum"/>
          </p:nvPr>
        </p:nvSpPr>
        <p:spPr>
          <a:xfrm>
            <a:off x="8531640" y="5649120"/>
            <a:ext cx="548280" cy="396000"/>
          </a:xfrm>
          <a:prstGeom prst="rect">
            <a:avLst/>
          </a:prstGeom>
        </p:spPr>
        <p:txBody>
          <a:bodyPr lIns="0" rIns="0" tIns="0" bIns="0" anchor="ctr"/>
          <a:p>
            <a:pPr algn="ctr">
              <a:lnSpc>
                <a:spcPct val="100000"/>
              </a:lnSpc>
            </a:pPr>
            <a:fld id="{C9A379E1-0205-4477-A5C1-9DD8F1F93E52}"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135" name="PlaceHolder 7"/>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venir Next Condensed Regular"/>
              </a:rPr>
              <a:t>Cliquez pour éditer le format du plan de texte</a:t>
            </a:r>
            <a:endParaRPr b="0" lang="en-US" sz="3200" spc="-1" strike="noStrike">
              <a:solidFill>
                <a:srgbClr val="000000"/>
              </a:solidFill>
              <a:latin typeface="Avenir Next Condensed Regular"/>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venir Next Condensed Regular"/>
              </a:rPr>
              <a:t>Second niveau de plan</a:t>
            </a:r>
            <a:endParaRPr b="0" lang="en-US" sz="2800" spc="-1" strike="noStrike">
              <a:solidFill>
                <a:srgbClr val="000000"/>
              </a:solidFill>
              <a:latin typeface="Avenir Next Condensed Regular"/>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venir Next Condensed Regular"/>
              </a:rPr>
              <a:t>Troisième niveau de plan</a:t>
            </a:r>
            <a:endParaRPr b="0" lang="en-US" sz="2400" spc="-1" strike="noStrike">
              <a:solidFill>
                <a:srgbClr val="000000"/>
              </a:solidFill>
              <a:latin typeface="Avenir Next Condensed Regular"/>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venir Next Condensed Regular"/>
              </a:rPr>
              <a:t>Quatrième niveau de plan</a:t>
            </a:r>
            <a:endParaRPr b="0" lang="en-US" sz="2000" spc="-1" strike="noStrike">
              <a:solidFill>
                <a:srgbClr val="000000"/>
              </a:solidFill>
              <a:latin typeface="Avenir Next Condensed Regular"/>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venir Next Condensed Regular"/>
              </a:rPr>
              <a:t>Cinquième niveau de plan</a:t>
            </a:r>
            <a:endParaRPr b="0" lang="en-US" sz="2000" spc="-1" strike="noStrike">
              <a:solidFill>
                <a:srgbClr val="000000"/>
              </a:solidFill>
              <a:latin typeface="Avenir Next Condensed Regular"/>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venir Next Condensed Regular"/>
              </a:rPr>
              <a:t>Sixième niveau de plan</a:t>
            </a:r>
            <a:endParaRPr b="0" lang="en-US" sz="2000" spc="-1" strike="noStrike">
              <a:solidFill>
                <a:srgbClr val="000000"/>
              </a:solidFill>
              <a:latin typeface="Avenir Next Condensed Regular"/>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venir Next Condensed Regular"/>
              </a:rPr>
              <a:t>Septième niveau de plan</a:t>
            </a:r>
            <a:endParaRPr b="0" lang="en-US" sz="2000" spc="-1" strike="noStrike">
              <a:solidFill>
                <a:srgbClr val="000000"/>
              </a:solidFill>
              <a:latin typeface="Avenir Next Condensed Regul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wmf"/><Relationship Id="rId2" Type="http://schemas.openxmlformats.org/officeDocument/2006/relationships/image" Target="../media/image18.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video" Target="../media/media19.mov"/><Relationship Id="rId2" Type="http://schemas.microsoft.com/office/2007/relationships/media" Target="../media/media19.mov"/><Relationship Id="rId3" Type="http://schemas.openxmlformats.org/officeDocument/2006/relationships/image" Target="../media/image20.png"/><Relationship Id="rId4" Type="http://schemas.openxmlformats.org/officeDocument/2006/relationships/video" Target="../media/media21.mov"/><Relationship Id="rId5" Type="http://schemas.microsoft.com/office/2007/relationships/media" Target="../media/media21.mov"/><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slideLayout" Target="../slideLayouts/slideLayout13.xml"/><Relationship Id="rId9"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video" Target="../media/media24.mov"/><Relationship Id="rId2" Type="http://schemas.microsoft.com/office/2007/relationships/media" Target="../media/media24.mov"/><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slideLayout" Target="../slideLayouts/slideLayout13.xml"/><Relationship Id="rId8"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jpeg"/><Relationship Id="rId4" Type="http://schemas.openxmlformats.org/officeDocument/2006/relationships/slideLayout" Target="../slideLayouts/slideLayout13.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jpe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slideLayout" Target="../slideLayouts/slideLayout41.xml"/><Relationship Id="rId1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slideLayout" Target="../slideLayouts/slideLayout41.xml"/><Relationship Id="rId1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jpeg"/><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jpe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image" Target="../media/image67.png"/><Relationship Id="rId4" Type="http://schemas.openxmlformats.org/officeDocument/2006/relationships/slideLayout" Target="../slideLayouts/slideLayout13.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jpeg"/><Relationship Id="rId3" Type="http://schemas.openxmlformats.org/officeDocument/2006/relationships/image" Target="../media/image70.jpeg"/><Relationship Id="rId4" Type="http://schemas.openxmlformats.org/officeDocument/2006/relationships/slideLayout" Target="../slideLayouts/slideLayout13.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image" Target="../media/image74.png"/><Relationship Id="rId3" Type="http://schemas.openxmlformats.org/officeDocument/2006/relationships/slideLayout" Target="../slideLayouts/slideLayout13.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slideLayout" Target="../slideLayouts/slideLayout13.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jpe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7" Type="http://schemas.openxmlformats.org/officeDocument/2006/relationships/image" Target="../media/image84.png"/><Relationship Id="rId8" Type="http://schemas.openxmlformats.org/officeDocument/2006/relationships/image" Target="../media/image85.png"/><Relationship Id="rId9" Type="http://schemas.openxmlformats.org/officeDocument/2006/relationships/image" Target="../media/image86.png"/><Relationship Id="rId10" Type="http://schemas.openxmlformats.org/officeDocument/2006/relationships/image" Target="../media/image87.png"/><Relationship Id="rId11" Type="http://schemas.openxmlformats.org/officeDocument/2006/relationships/image" Target="../media/image88.png"/><Relationship Id="rId12" Type="http://schemas.openxmlformats.org/officeDocument/2006/relationships/image" Target="../media/image89.png"/><Relationship Id="rId13" Type="http://schemas.openxmlformats.org/officeDocument/2006/relationships/image" Target="../media/image90.png"/><Relationship Id="rId14" Type="http://schemas.openxmlformats.org/officeDocument/2006/relationships/slideLayout" Target="../slideLayouts/slideLayout41.xml"/><Relationship Id="rId1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25.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slideLayout" Target="../slideLayouts/slideLayout13.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25.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slideLayout" Target="../slideLayouts/slideLayout13.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3.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104.png"/><Relationship Id="rId3" Type="http://schemas.openxmlformats.org/officeDocument/2006/relationships/image" Target="../media/image105.png"/><Relationship Id="rId4"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image" Target="../media/image107.png"/><Relationship Id="rId3" Type="http://schemas.openxmlformats.org/officeDocument/2006/relationships/slideLayout" Target="../slideLayouts/slideLayout13.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08.png"/><Relationship Id="rId2" Type="http://schemas.openxmlformats.org/officeDocument/2006/relationships/image" Target="../media/image109.png"/><Relationship Id="rId3" Type="http://schemas.openxmlformats.org/officeDocument/2006/relationships/slideLayout" Target="../slideLayouts/slideLayout13.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3.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3.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image" Target="../media/image114.png"/><Relationship Id="rId3" Type="http://schemas.openxmlformats.org/officeDocument/2006/relationships/image" Target="../media/image115.png"/><Relationship Id="rId4" Type="http://schemas.openxmlformats.org/officeDocument/2006/relationships/slideLayout" Target="../slideLayouts/slideLayout25.xml"/><Relationship Id="rId5"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17.png"/><Relationship Id="rId2" Type="http://schemas.openxmlformats.org/officeDocument/2006/relationships/slideLayout" Target="../slideLayouts/slideLayout13.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118.jpeg"/><Relationship Id="rId2" Type="http://schemas.openxmlformats.org/officeDocument/2006/relationships/image" Target="../media/image119.jpeg"/><Relationship Id="rId3" Type="http://schemas.openxmlformats.org/officeDocument/2006/relationships/slideLayout" Target="../slideLayouts/slideLayout13.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120.jpeg"/><Relationship Id="rId2" Type="http://schemas.openxmlformats.org/officeDocument/2006/relationships/slideLayout" Target="../slideLayouts/slideLayout25.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121.wmf"/><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124.png"/><Relationship Id="rId2" Type="http://schemas.openxmlformats.org/officeDocument/2006/relationships/slideLayout" Target="../slideLayouts/slideLayout25.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125.png"/><Relationship Id="rId2" Type="http://schemas.openxmlformats.org/officeDocument/2006/relationships/slideLayout" Target="../slideLayouts/slideLayout25.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slideLayout" Target="../slideLayouts/slideLayout13.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127.png"/><Relationship Id="rId2" Type="http://schemas.openxmlformats.org/officeDocument/2006/relationships/slideLayout" Target="../slideLayouts/slideLayout13.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128.png"/><Relationship Id="rId2" Type="http://schemas.openxmlformats.org/officeDocument/2006/relationships/slideLayout" Target="../slideLayouts/slideLayout41.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29.png"/><Relationship Id="rId2" Type="http://schemas.openxmlformats.org/officeDocument/2006/relationships/slideLayout" Target="../slideLayouts/slideLayout13.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slideLayout" Target="../slideLayouts/slideLayout13.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41.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slideLayout" Target="../slideLayouts/slideLayout41.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33.png"/><Relationship Id="rId2" Type="http://schemas.openxmlformats.org/officeDocument/2006/relationships/slideLayout" Target="../slideLayouts/slideLayout41.xml"/><Relationship Id="rId3"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slideLayout" Target="../slideLayouts/slideLayout13.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35.png"/><Relationship Id="rId2" Type="http://schemas.openxmlformats.org/officeDocument/2006/relationships/slideLayout" Target="../slideLayouts/slideLayout13.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136.wmf"/><Relationship Id="rId2" Type="http://schemas.openxmlformats.org/officeDocument/2006/relationships/slideLayout" Target="../slideLayouts/slideLayout25.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slideLayout" Target="../slideLayouts/slideLayout4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38.jpeg"/><Relationship Id="rId2" Type="http://schemas.microsoft.com/office/2007/relationships/hdphoto" Target="../media/hdphoto1.wdp"/><Relationship Id="rId3" Type="http://schemas.openxmlformats.org/officeDocument/2006/relationships/slideLayout" Target="../slideLayouts/slideLayout13.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jpeg"/><Relationship Id="rId3" Type="http://schemas.openxmlformats.org/officeDocument/2006/relationships/slideLayout" Target="../slideLayouts/slideLayout13.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41.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40.wmf"/><Relationship Id="rId2" Type="http://schemas.openxmlformats.org/officeDocument/2006/relationships/slideLayout" Target="../slideLayouts/slideLayout41.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3.xml"/><Relationship Id="rId4"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43.png"/><Relationship Id="rId2" Type="http://schemas.openxmlformats.org/officeDocument/2006/relationships/slideLayout" Target="../slideLayouts/slideLayout13.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144.wmf"/><Relationship Id="rId2" Type="http://schemas.openxmlformats.org/officeDocument/2006/relationships/image" Target="../media/image145.png"/><Relationship Id="rId3" Type="http://schemas.openxmlformats.org/officeDocument/2006/relationships/slideLayout" Target="../slideLayouts/slideLayout25.xml"/><Relationship Id="rId4"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146.png"/><Relationship Id="rId2" Type="http://schemas.openxmlformats.org/officeDocument/2006/relationships/image" Target="../media/image147.png"/><Relationship Id="rId3" Type="http://schemas.openxmlformats.org/officeDocument/2006/relationships/slideLayout" Target="../slideLayouts/slideLayout13.xml"/><Relationship Id="rId4"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148.wmf"/><Relationship Id="rId2" Type="http://schemas.openxmlformats.org/officeDocument/2006/relationships/slideLayout" Target="../slideLayouts/slideLayout41.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149.jpeg"/><Relationship Id="rId2" Type="http://schemas.openxmlformats.org/officeDocument/2006/relationships/slideLayout" Target="../slideLayouts/slideLayout25.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slideLayout" Target="../slideLayouts/slideLayout13.xml"/><Relationship Id="rId4"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152.png"/><Relationship Id="rId2" Type="http://schemas.openxmlformats.org/officeDocument/2006/relationships/slideLayout" Target="../slideLayouts/slideLayout13.xml"/><Relationship Id="rId3"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153.png"/><Relationship Id="rId2" Type="http://schemas.openxmlformats.org/officeDocument/2006/relationships/slideLayout" Target="../slideLayouts/slideLayout13.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154.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155.png"/><Relationship Id="rId2" Type="http://schemas.openxmlformats.org/officeDocument/2006/relationships/image" Target="../media/image156.png"/><Relationship Id="rId3" Type="http://schemas.openxmlformats.org/officeDocument/2006/relationships/slideLayout" Target="../slideLayouts/slideLayout41.xml"/><Relationship Id="rId4"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157.jpeg"/><Relationship Id="rId2" Type="http://schemas.openxmlformats.org/officeDocument/2006/relationships/slideLayout" Target="../slideLayouts/slideLayout13.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video" Target="../media/media13.mp4"/><Relationship Id="rId3" Type="http://schemas.microsoft.com/office/2007/relationships/media" Target="../media/media13.mp4"/><Relationship Id="rId4" Type="http://schemas.openxmlformats.org/officeDocument/2006/relationships/image" Target="../media/image14.png"/><Relationship Id="rId5" Type="http://schemas.openxmlformats.org/officeDocument/2006/relationships/slideLayout" Target="../slideLayouts/slideLayout13.xml"/><Relationship Id="rId6"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158.png"/><Relationship Id="rId2" Type="http://schemas.openxmlformats.org/officeDocument/2006/relationships/slideLayout" Target="../slideLayouts/slideLayout41.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3.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160.jpeg"/><Relationship Id="rId2" Type="http://schemas.openxmlformats.org/officeDocument/2006/relationships/slideLayout" Target="../slideLayouts/slideLayout41.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161.png"/><Relationship Id="rId2" Type="http://schemas.openxmlformats.org/officeDocument/2006/relationships/video" Target="../media/media162.mov"/><Relationship Id="rId3" Type="http://schemas.microsoft.com/office/2007/relationships/media" Target="../media/media162.mov"/><Relationship Id="rId4" Type="http://schemas.openxmlformats.org/officeDocument/2006/relationships/image" Target="../media/image163.png"/><Relationship Id="rId5"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164.jpeg"/><Relationship Id="rId2" Type="http://schemas.openxmlformats.org/officeDocument/2006/relationships/slideLayout" Target="../slideLayouts/slideLayout13.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165.wmf"/><Relationship Id="rId2" Type="http://schemas.openxmlformats.org/officeDocument/2006/relationships/image" Target="../media/image166.png"/><Relationship Id="rId3" Type="http://schemas.openxmlformats.org/officeDocument/2006/relationships/slideLayout" Target="../slideLayouts/slideLayout41.xml"/><Relationship Id="rId4"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167.jpeg"/><Relationship Id="rId2" Type="http://schemas.openxmlformats.org/officeDocument/2006/relationships/image" Target="../media/image168.jpeg"/><Relationship Id="rId3" Type="http://schemas.openxmlformats.org/officeDocument/2006/relationships/image" Target="../media/image169.jpeg"/><Relationship Id="rId4" Type="http://schemas.openxmlformats.org/officeDocument/2006/relationships/slideLayout" Target="../slideLayouts/slideLayout41.xml"/><Relationship Id="rId5"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170.jpeg"/><Relationship Id="rId2" Type="http://schemas.openxmlformats.org/officeDocument/2006/relationships/image" Target="../media/image171.jpeg"/><Relationship Id="rId3" Type="http://schemas.openxmlformats.org/officeDocument/2006/relationships/image" Target="../media/image172.jpeg"/><Relationship Id="rId4" Type="http://schemas.openxmlformats.org/officeDocument/2006/relationships/image" Target="../media/image173.jpeg"/><Relationship Id="rId5" Type="http://schemas.openxmlformats.org/officeDocument/2006/relationships/image" Target="../media/image174.png"/><Relationship Id="rId6" Type="http://schemas.openxmlformats.org/officeDocument/2006/relationships/image" Target="../media/image175.png"/><Relationship Id="rId7" Type="http://schemas.openxmlformats.org/officeDocument/2006/relationships/slideLayout" Target="../slideLayouts/slideLayout25.xml"/><Relationship Id="rId8"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176.png"/><Relationship Id="rId2" Type="http://schemas.openxmlformats.org/officeDocument/2006/relationships/image" Target="../media/image177.png"/><Relationship Id="rId3" Type="http://schemas.openxmlformats.org/officeDocument/2006/relationships/slideLayout" Target="../slideLayouts/slideLayout13.xml"/><Relationship Id="rId4"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178.wmf"/><Relationship Id="rId2" Type="http://schemas.openxmlformats.org/officeDocument/2006/relationships/slideLayout" Target="../slideLayouts/slideLayout13.xml"/><Relationship Id="rId3"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video" Target="../media/media15.mov"/><Relationship Id="rId2" Type="http://schemas.microsoft.com/office/2007/relationships/media" Target="../media/media15.mov"/><Relationship Id="rId3" Type="http://schemas.openxmlformats.org/officeDocument/2006/relationships/image" Target="../media/image16.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179.png"/><Relationship Id="rId2" Type="http://schemas.openxmlformats.org/officeDocument/2006/relationships/image" Target="../media/image180.png"/><Relationship Id="rId3" Type="http://schemas.openxmlformats.org/officeDocument/2006/relationships/slideLayout" Target="../slideLayouts/slideLayout13.xml"/><Relationship Id="rId4"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181.jpeg"/><Relationship Id="rId2" Type="http://schemas.openxmlformats.org/officeDocument/2006/relationships/image" Target="../media/image182.jpeg"/><Relationship Id="rId3" Type="http://schemas.openxmlformats.org/officeDocument/2006/relationships/slideLayout" Target="../slideLayouts/slideLayout41.xml"/><Relationship Id="rId4"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183.jpeg"/><Relationship Id="rId2" Type="http://schemas.openxmlformats.org/officeDocument/2006/relationships/image" Target="../media/image184.jpeg"/><Relationship Id="rId3" Type="http://schemas.openxmlformats.org/officeDocument/2006/relationships/slideLayout" Target="../slideLayouts/slideLayout13.xml"/><Relationship Id="rId4"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185.jpeg"/><Relationship Id="rId2" Type="http://schemas.openxmlformats.org/officeDocument/2006/relationships/image" Target="../media/image186.jpeg"/><Relationship Id="rId3" Type="http://schemas.openxmlformats.org/officeDocument/2006/relationships/slideLayout" Target="../slideLayouts/slideLayout41.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image" Target="../media/image187.png"/><Relationship Id="rId2" Type="http://schemas.openxmlformats.org/officeDocument/2006/relationships/slideLayout" Target="../slideLayouts/slideLayout25.xml"/><Relationship Id="rId3"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188.png"/><Relationship Id="rId2" Type="http://schemas.openxmlformats.org/officeDocument/2006/relationships/slideLayout" Target="../slideLayouts/slideLayout41.xml"/>
</Relationships>
</file>

<file path=ppt/slides/_rels/slide97.xml.rels><?xml version="1.0" encoding="UTF-8"?>
<Relationships xmlns="http://schemas.openxmlformats.org/package/2006/relationships"><Relationship Id="rId1" Type="http://schemas.openxmlformats.org/officeDocument/2006/relationships/image" Target="../media/image189.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7064640" y="6309360"/>
            <a:ext cx="2045880" cy="424440"/>
          </a:xfrm>
          <a:prstGeom prst="rect">
            <a:avLst/>
          </a:prstGeom>
          <a:solidFill>
            <a:schemeClr val="accent2">
              <a:lumMod val="75000"/>
            </a:schemeClr>
          </a:solidFill>
          <a:ln>
            <a:round/>
          </a:ln>
        </p:spPr>
        <p:style>
          <a:lnRef idx="2">
            <a:schemeClr val="accent2">
              <a:shade val="50000"/>
            </a:schemeClr>
          </a:lnRef>
          <a:fillRef idx="1">
            <a:schemeClr val="accent2"/>
          </a:fillRef>
          <a:effectRef idx="0">
            <a:schemeClr val="accent2"/>
          </a:effectRef>
          <a:fontRef idx="minor"/>
        </p:style>
        <p:txBody>
          <a:bodyPr lIns="90000" rIns="90000" tIns="45000" bIns="45000" anchor="ctr" anchorCtr="1"/>
          <a:p>
            <a:pPr>
              <a:lnSpc>
                <a:spcPct val="100000"/>
              </a:lnSpc>
            </a:pPr>
            <a:r>
              <a:rPr b="1" lang="fr-FR" sz="2400" spc="-1" strike="noStrike">
                <a:solidFill>
                  <a:srgbClr val="ffffff"/>
                </a:solidFill>
                <a:latin typeface="Mostra Nuova AltD W00 Regular"/>
                <a:ea typeface="ＭＳ Ｐゴシック"/>
              </a:rPr>
              <a:t>MIASHS</a:t>
            </a:r>
            <a:endParaRPr b="0" lang="fr-FR" sz="2400" spc="-1" strike="noStrike">
              <a:latin typeface="Arial"/>
            </a:endParaRPr>
          </a:p>
        </p:txBody>
      </p:sp>
      <p:sp>
        <p:nvSpPr>
          <p:cNvPr id="179" name="TextShape 2"/>
          <p:cNvSpPr txBox="1"/>
          <p:nvPr/>
        </p:nvSpPr>
        <p:spPr>
          <a:xfrm>
            <a:off x="127800" y="5474520"/>
            <a:ext cx="6387840" cy="1160640"/>
          </a:xfrm>
          <a:prstGeom prst="rect">
            <a:avLst/>
          </a:prstGeom>
          <a:noFill/>
          <a:ln>
            <a:noFill/>
          </a:ln>
        </p:spPr>
        <p:txBody>
          <a:bodyPr lIns="36000" rIns="36000" anchor="b"/>
          <a:p>
            <a:pPr>
              <a:lnSpc>
                <a:spcPct val="100000"/>
              </a:lnSpc>
            </a:pPr>
            <a:r>
              <a:rPr b="1" lang="en-US" sz="2800" spc="-97" strike="noStrike">
                <a:solidFill>
                  <a:srgbClr val="215d77"/>
                </a:solidFill>
                <a:latin typeface="Avenir Next Condensed Regular"/>
              </a:rPr>
              <a:t>Programmation Graphique</a:t>
            </a:r>
            <a:br/>
            <a:r>
              <a:rPr b="0" lang="en-US" sz="2800" spc="-97" strike="noStrike">
                <a:solidFill>
                  <a:srgbClr val="215d77"/>
                </a:solidFill>
                <a:latin typeface="Avenir Next Condensed Regular"/>
              </a:rPr>
              <a:t>Nancy Rodriguez – LIRMM – Univ Montpellier</a:t>
            </a:r>
            <a:endParaRPr b="0" lang="en-US" sz="2800" spc="-1" strike="noStrike">
              <a:solidFill>
                <a:srgbClr val="000000"/>
              </a:solidFill>
              <a:latin typeface="Calibri"/>
            </a:endParaRPr>
          </a:p>
        </p:txBody>
      </p:sp>
      <p:pic>
        <p:nvPicPr>
          <p:cNvPr id="180" name="Picture 2" descr=""/>
          <p:cNvPicPr/>
          <p:nvPr/>
        </p:nvPicPr>
        <p:blipFill>
          <a:blip r:embed="rId1"/>
          <a:stretch/>
        </p:blipFill>
        <p:spPr>
          <a:xfrm>
            <a:off x="0" y="0"/>
            <a:ext cx="8460000" cy="563976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1970’s</a:t>
            </a:r>
            <a:endParaRPr b="0" lang="en-US" sz="3600" spc="-1" strike="noStrike">
              <a:solidFill>
                <a:srgbClr val="000000"/>
              </a:solidFill>
              <a:latin typeface="Calibri"/>
            </a:endParaRPr>
          </a:p>
        </p:txBody>
      </p:sp>
      <p:sp>
        <p:nvSpPr>
          <p:cNvPr id="228" name="TextShape 2"/>
          <p:cNvSpPr txBox="1"/>
          <p:nvPr/>
        </p:nvSpPr>
        <p:spPr>
          <a:xfrm>
            <a:off x="251640" y="1148760"/>
            <a:ext cx="7619760" cy="4800240"/>
          </a:xfrm>
          <a:prstGeom prst="rect">
            <a:avLst/>
          </a:prstGeom>
          <a:noFill/>
          <a:ln>
            <a:noFill/>
          </a:ln>
        </p:spPr>
        <p:txBody>
          <a:bodyPr>
            <a:normAutofit/>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F Brooks, Restitution haptique, retour d’effort</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T Furness (US Air Force) Visually-Coupled Airbone Systems Simulator (VCASS) - cockpits virtuels</a:t>
            </a:r>
            <a:endParaRPr b="0" lang="en-US" sz="3200" spc="-1" strike="noStrike">
              <a:solidFill>
                <a:srgbClr val="000000"/>
              </a:solidFill>
              <a:latin typeface="Avenir Next Condensed Regular"/>
            </a:endParaRPr>
          </a:p>
        </p:txBody>
      </p:sp>
      <p:sp>
        <p:nvSpPr>
          <p:cNvPr id="229"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D3E234FA-A361-4943-A86C-0FAC1CEDD3BC}"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230" name="Picture 4" descr=""/>
          <p:cNvPicPr/>
          <p:nvPr/>
        </p:nvPicPr>
        <p:blipFill>
          <a:blip r:embed="rId1"/>
          <a:srcRect l="0" t="0" r="1979" b="0"/>
          <a:stretch/>
        </p:blipFill>
        <p:spPr>
          <a:xfrm>
            <a:off x="4356000" y="3933000"/>
            <a:ext cx="2880000" cy="2249280"/>
          </a:xfrm>
          <a:prstGeom prst="rect">
            <a:avLst/>
          </a:prstGeom>
          <a:ln>
            <a:noFill/>
          </a:ln>
        </p:spPr>
      </p:pic>
      <p:pic>
        <p:nvPicPr>
          <p:cNvPr id="231" name="Picture 5" descr=""/>
          <p:cNvPicPr/>
          <p:nvPr/>
        </p:nvPicPr>
        <p:blipFill>
          <a:blip r:embed="rId2"/>
          <a:stretch/>
        </p:blipFill>
        <p:spPr>
          <a:xfrm>
            <a:off x="827640" y="3933000"/>
            <a:ext cx="2992320" cy="2160000"/>
          </a:xfrm>
          <a:prstGeom prst="rect">
            <a:avLst/>
          </a:prstGeom>
          <a:ln>
            <a:noFill/>
          </a:ln>
        </p:spPr>
      </p:pic>
      <p:sp>
        <p:nvSpPr>
          <p:cNvPr id="232"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1980’s</a:t>
            </a:r>
            <a:endParaRPr b="0" lang="en-US" sz="3600" spc="-1" strike="noStrike">
              <a:solidFill>
                <a:srgbClr val="000000"/>
              </a:solidFill>
              <a:latin typeface="Calibri"/>
            </a:endParaRPr>
          </a:p>
        </p:txBody>
      </p:sp>
      <p:sp>
        <p:nvSpPr>
          <p:cNvPr id="234" name="TextShape 2"/>
          <p:cNvSpPr txBox="1"/>
          <p:nvPr/>
        </p:nvSpPr>
        <p:spPr>
          <a:xfrm>
            <a:off x="251640" y="764640"/>
            <a:ext cx="4392000" cy="4800240"/>
          </a:xfrm>
          <a:prstGeom prst="rect">
            <a:avLst/>
          </a:prstGeom>
          <a:noFill/>
          <a:ln>
            <a:noFill/>
          </a:ln>
        </p:spPr>
        <p:txBody>
          <a:bodyPr>
            <a:normAutofit/>
          </a:bodyPr>
          <a:p>
            <a:pPr lvl="1" marL="343080" indent="-342720">
              <a:lnSpc>
                <a:spcPct val="90000"/>
              </a:lnSpc>
              <a:spcBef>
                <a:spcPts val="561"/>
              </a:spcBef>
              <a:buClr>
                <a:srgbClr val="244a58"/>
              </a:buClr>
              <a:buFont typeface="Arial"/>
              <a:buChar char="•"/>
            </a:pPr>
            <a:r>
              <a:rPr b="0" lang="en-US" sz="2800" spc="-1" strike="noStrike">
                <a:solidFill>
                  <a:srgbClr val="000000"/>
                </a:solidFill>
                <a:latin typeface="Avenir Next Condensed Regular"/>
              </a:rPr>
              <a:t>Développement par la NASA du projet VIVED (Scott Fisher)</a:t>
            </a:r>
            <a:endParaRPr b="0" lang="en-US" sz="2800" spc="-1" strike="noStrike">
              <a:solidFill>
                <a:srgbClr val="000000"/>
              </a:solidFill>
              <a:latin typeface="Avenir Next Condensed Regular"/>
            </a:endParaRPr>
          </a:p>
          <a:p>
            <a:pPr lvl="1" marL="343080" indent="-342720">
              <a:lnSpc>
                <a:spcPct val="90000"/>
              </a:lnSpc>
              <a:spcBef>
                <a:spcPts val="561"/>
              </a:spcBef>
              <a:buClr>
                <a:srgbClr val="244a58"/>
              </a:buClr>
              <a:buFont typeface="Arial"/>
              <a:buChar char="•"/>
            </a:pPr>
            <a:r>
              <a:rPr b="0" lang="en-US" sz="2800" spc="-1" strike="noStrike">
                <a:solidFill>
                  <a:srgbClr val="000000"/>
                </a:solidFill>
                <a:latin typeface="Avenir Next Condensed Regular"/>
              </a:rPr>
              <a:t>T.  Zimmerman : gant de données</a:t>
            </a:r>
            <a:endParaRPr b="0" lang="en-US" sz="2800" spc="-1" strike="noStrike">
              <a:solidFill>
                <a:srgbClr val="000000"/>
              </a:solidFill>
              <a:latin typeface="Avenir Next Condensed Regular"/>
            </a:endParaRPr>
          </a:p>
          <a:p>
            <a:pPr lvl="1" marL="343080" indent="-342720">
              <a:lnSpc>
                <a:spcPct val="90000"/>
              </a:lnSpc>
              <a:spcBef>
                <a:spcPts val="561"/>
              </a:spcBef>
              <a:buClr>
                <a:srgbClr val="244a58"/>
              </a:buClr>
              <a:buFont typeface="Arial"/>
              <a:buChar char="•"/>
            </a:pPr>
            <a:r>
              <a:rPr b="0" lang="en-US" sz="2800" spc="-1" strike="noStrike">
                <a:solidFill>
                  <a:srgbClr val="000000"/>
                </a:solidFill>
                <a:latin typeface="Avenir Next Condensed Regular"/>
              </a:rPr>
              <a:t>lnvention du terme « Virtual Reality », Jaron Lanier, VPL  </a:t>
            </a:r>
            <a:endParaRPr b="0" lang="en-US" sz="2800" spc="-1" strike="noStrike">
              <a:solidFill>
                <a:srgbClr val="000000"/>
              </a:solidFill>
              <a:latin typeface="Avenir Next Condensed Regular"/>
            </a:endParaRPr>
          </a:p>
          <a:p>
            <a:pPr lvl="1" marL="343080" indent="-342720">
              <a:lnSpc>
                <a:spcPct val="90000"/>
              </a:lnSpc>
              <a:spcBef>
                <a:spcPts val="561"/>
              </a:spcBef>
              <a:buClr>
                <a:srgbClr val="244a58"/>
              </a:buClr>
              <a:buFont typeface="Arial"/>
              <a:buChar char="•"/>
            </a:pPr>
            <a:r>
              <a:rPr b="0" lang="en-US" sz="2800" spc="-1" strike="noStrike">
                <a:solidFill>
                  <a:srgbClr val="000000"/>
                </a:solidFill>
                <a:latin typeface="Avenir Next Condensed Regular"/>
              </a:rPr>
              <a:t>VIVED -&gt; VIEW</a:t>
            </a:r>
            <a:endParaRPr b="0" lang="en-US" sz="2800" spc="-1" strike="noStrike">
              <a:solidFill>
                <a:srgbClr val="000000"/>
              </a:solidFill>
              <a:latin typeface="Avenir Next Condensed Regular"/>
            </a:endParaRPr>
          </a:p>
        </p:txBody>
      </p:sp>
      <p:sp>
        <p:nvSpPr>
          <p:cNvPr id="235"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A2A47E29-5B62-4801-95CB-100F35CB5447}"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236" name="Picture 1" descr="">
            <a:hlinkClick r:id="" action="ppaction://media"/>
          </p:cNvPr>
          <p:cNvPicPr/>
          <p:nvPr>
            <a:videoFile r:link="rId1"/>
            <p:extLst>
              <p:ext uri="{DAA4B4D4-6D71-4841-9C94-3DE7FCFB9230}">
                <p14:media r:embed="rId2"/>
              </p:ext>
            </p:extLst>
          </p:nvPr>
        </p:nvPicPr>
        <p:blipFill>
          <a:blip r:embed="rId3"/>
        </p:blipFill>
        <p:spPr>
          <a:xfrm>
            <a:off x="4716000" y="692640"/>
            <a:ext cx="3669480" cy="2739600"/>
          </a:xfrm>
          <a:prstGeom prst="rect">
            <a:avLst/>
          </a:prstGeom>
          <a:ln>
            <a:noFill/>
          </a:ln>
        </p:spPr>
      </p:pic>
      <p:pic>
        <p:nvPicPr>
          <p:cNvPr id="237" name="Picture 2" descr="">
            <a:hlinkClick r:id="" action="ppaction://media"/>
          </p:cNvPr>
          <p:cNvPicPr/>
          <p:nvPr>
            <a:videoFile r:link="rId4"/>
            <p:extLst>
              <p:ext uri="{DAA4B4D4-6D71-4841-9C94-3DE7FCFB9230}">
                <p14:media r:embed="rId5"/>
              </p:ext>
            </p:extLst>
          </p:nvPr>
        </p:nvPicPr>
        <p:blipFill>
          <a:blip r:embed="rId6"/>
        </p:blipFill>
        <p:spPr>
          <a:xfrm>
            <a:off x="3492000" y="3861000"/>
            <a:ext cx="5001480" cy="2671560"/>
          </a:xfrm>
          <a:prstGeom prst="rect">
            <a:avLst/>
          </a:prstGeom>
          <a:ln>
            <a:noFill/>
          </a:ln>
        </p:spPr>
      </p:pic>
      <p:pic>
        <p:nvPicPr>
          <p:cNvPr id="238" name="Image 12" descr=""/>
          <p:cNvPicPr/>
          <p:nvPr/>
        </p:nvPicPr>
        <p:blipFill>
          <a:blip r:embed="rId7"/>
          <a:stretch/>
        </p:blipFill>
        <p:spPr>
          <a:xfrm>
            <a:off x="755640" y="4581000"/>
            <a:ext cx="2116800" cy="1920600"/>
          </a:xfrm>
          <a:prstGeom prst="rect">
            <a:avLst/>
          </a:prstGeom>
          <a:ln>
            <a:noFill/>
          </a:ln>
        </p:spPr>
      </p:pic>
      <p:sp>
        <p:nvSpPr>
          <p:cNvPr id="239"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timing>
    <p:tnLst>
      <p:par>
        <p:cTn id="32" dur="indefinite" restart="never" nodeType="tmRoot">
          <p:childTnLst>
            <p:seq>
              <p:cTn id="33" restart="whenNotActive" nodeType="interactiveSeq" fill="hold">
                <p:childTnLst>
                  <p:par>
                    <p:cTn id="34" fill="hold">
                      <p:stCondLst>
                        <p:cond delay="0"/>
                      </p:stCondLst>
                      <p:childTnLst>
                        <p:par>
                          <p:cTn id="35" fill="hold">
                            <p:stCondLst>
                              <p:cond delay="0"/>
                            </p:stCondLst>
                            <p:childTnLst>
                              <p:par>
                                <p:cTn id="36" nodeType="clickEffect" fill="hold" presetClass="mediacall">
                                  <p:stCondLst>
                                    <p:cond delay="0"/>
                                  </p:stCondLst>
                                  <p:childTnLst>
                                    <p:cmd type="call" cmd="togglePause">
                                      <p:cBhvr>
                                        <p:cTn id="37" dur="1" fill="hold"/>
                                        <p:tgtEl>
                                          <p:spTgt spid="236"/>
                                        </p:tgtEl>
                                      </p:cBhvr>
                                    </p:cmd>
                                  </p:childTnLst>
                                </p:cTn>
                              </p:par>
                            </p:childTnLst>
                          </p:cTn>
                        </p:par>
                      </p:childTnLst>
                    </p:cTn>
                  </p:par>
                </p:childTnLst>
              </p:cTn>
              <p:prevCondLst>
                <p:cond delay="0" evt="onPrev">
                  <p:tgtEl>
                    <p:sldTgt/>
                  </p:tgtEl>
                </p:cond>
              </p:prevCondLst>
              <p:nextCondLst>
                <p:cond delay="0" evt="onNext">
                  <p:tgtEl>
                    <p:sldTgt/>
                  </p:tgtEl>
                </p:cond>
              </p:nextCondLst>
            </p:seq>
            <p:seq>
              <p:cTn id="38" restart="whenNotActive" nodeType="interactiveSeq" fill="hold">
                <p:childTnLst>
                  <p:par>
                    <p:cTn id="39" fill="hold">
                      <p:stCondLst>
                        <p:cond delay="0"/>
                      </p:stCondLst>
                      <p:childTnLst>
                        <p:par>
                          <p:cTn id="40" fill="hold">
                            <p:stCondLst>
                              <p:cond delay="0"/>
                            </p:stCondLst>
                            <p:childTnLst>
                              <p:par>
                                <p:cTn id="41" nodeType="clickEffect" fill="hold" presetClass="mediacall">
                                  <p:stCondLst>
                                    <p:cond delay="0"/>
                                  </p:stCondLst>
                                  <p:childTnLst>
                                    <p:cmd type="call" cmd="togglePause">
                                      <p:cBhvr>
                                        <p:cTn id="42" dur="1" fill="hold"/>
                                        <p:tgtEl>
                                          <p:spTgt spid="237"/>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1990’s</a:t>
            </a:r>
            <a:endParaRPr b="0" lang="en-US" sz="3600" spc="-1" strike="noStrike">
              <a:solidFill>
                <a:srgbClr val="000000"/>
              </a:solidFill>
              <a:latin typeface="Calibri"/>
            </a:endParaRPr>
          </a:p>
        </p:txBody>
      </p:sp>
      <p:sp>
        <p:nvSpPr>
          <p:cNvPr id="241" name="TextShape 2"/>
          <p:cNvSpPr txBox="1"/>
          <p:nvPr/>
        </p:nvSpPr>
        <p:spPr>
          <a:xfrm>
            <a:off x="251640" y="932760"/>
            <a:ext cx="4536000" cy="2135880"/>
          </a:xfrm>
          <a:prstGeom prst="rect">
            <a:avLst/>
          </a:prstGeom>
          <a:noFill/>
          <a:ln>
            <a:noFill/>
          </a:ln>
        </p:spPr>
        <p:txBody>
          <a:bodyPr>
            <a:normAutofit/>
          </a:bodyPr>
          <a:p>
            <a:pPr lvl="1" marL="343080" indent="-342720">
              <a:lnSpc>
                <a:spcPct val="90000"/>
              </a:lnSpc>
              <a:spcBef>
                <a:spcPts val="641"/>
              </a:spcBef>
              <a:buClr>
                <a:srgbClr val="244a58"/>
              </a:buClr>
              <a:buFont typeface="Arial"/>
              <a:buChar char="•"/>
            </a:pPr>
            <a:r>
              <a:rPr b="0" lang="en-US" sz="3200" spc="-1" strike="noStrike">
                <a:solidFill>
                  <a:srgbClr val="000000"/>
                </a:solidFill>
                <a:latin typeface="Avenir Next Condensed Regular"/>
              </a:rPr>
              <a:t>Evans and Sutherland</a:t>
            </a:r>
            <a:endParaRPr b="0" lang="en-US" sz="3200" spc="-1" strike="noStrike">
              <a:solidFill>
                <a:srgbClr val="000000"/>
              </a:solidFill>
              <a:latin typeface="Avenir Next Condensed Regular"/>
            </a:endParaRPr>
          </a:p>
          <a:p>
            <a:pPr lvl="1" marL="343080" indent="-342720">
              <a:lnSpc>
                <a:spcPct val="90000"/>
              </a:lnSpc>
              <a:spcBef>
                <a:spcPts val="641"/>
              </a:spcBef>
              <a:buClr>
                <a:srgbClr val="244a58"/>
              </a:buClr>
              <a:buFont typeface="Arial"/>
              <a:buChar char="•"/>
            </a:pPr>
            <a:r>
              <a:rPr b="0" lang="en-US" sz="3200" spc="-1" strike="noStrike">
                <a:solidFill>
                  <a:srgbClr val="000000"/>
                </a:solidFill>
                <a:latin typeface="Avenir Next Condensed Regular"/>
              </a:rPr>
              <a:t>lntroduction du concept de CAVE</a:t>
            </a:r>
            <a:endParaRPr b="0" lang="en-US" sz="3200" spc="-1" strike="noStrike">
              <a:solidFill>
                <a:srgbClr val="000000"/>
              </a:solidFill>
              <a:latin typeface="Avenir Next Condensed Regular"/>
            </a:endParaRPr>
          </a:p>
          <a:p>
            <a:pPr lvl="1" marL="343080" indent="-342720">
              <a:lnSpc>
                <a:spcPct val="90000"/>
              </a:lnSpc>
              <a:spcBef>
                <a:spcPts val="641"/>
              </a:spcBef>
              <a:buClr>
                <a:srgbClr val="244a58"/>
              </a:buClr>
              <a:buFont typeface="Arial"/>
              <a:buChar char="•"/>
            </a:pPr>
            <a:r>
              <a:rPr b="0" lang="en-US" sz="3200" spc="-1" strike="noStrike">
                <a:solidFill>
                  <a:srgbClr val="000000"/>
                </a:solidFill>
                <a:latin typeface="Avenir Next Condensed Regular"/>
              </a:rPr>
              <a:t>Desktop VR 150 000 U$</a:t>
            </a:r>
            <a:endParaRPr b="0" lang="en-US" sz="3200" spc="-1" strike="noStrike">
              <a:solidFill>
                <a:srgbClr val="000000"/>
              </a:solidFill>
              <a:latin typeface="Avenir Next Condensed Regular"/>
            </a:endParaRPr>
          </a:p>
        </p:txBody>
      </p:sp>
      <p:sp>
        <p:nvSpPr>
          <p:cNvPr id="242"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9D224059-BF2D-40FC-A5FA-196631AEDB20}"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243" name="Picture 1" descr="">
            <a:hlinkClick r:id="" action="ppaction://media"/>
          </p:cNvPr>
          <p:cNvPicPr/>
          <p:nvPr>
            <a:videoFile r:link="rId1"/>
            <p:extLst>
              <p:ext uri="{DAA4B4D4-6D71-4841-9C94-3DE7FCFB9230}">
                <p14:media r:embed="rId2"/>
              </p:ext>
            </p:extLst>
          </p:nvPr>
        </p:nvPicPr>
        <p:blipFill>
          <a:blip r:embed="rId3"/>
        </p:blipFill>
        <p:spPr>
          <a:xfrm>
            <a:off x="4675680" y="152640"/>
            <a:ext cx="3890160" cy="2917440"/>
          </a:xfrm>
          <a:prstGeom prst="rect">
            <a:avLst/>
          </a:prstGeom>
          <a:ln>
            <a:noFill/>
          </a:ln>
        </p:spPr>
      </p:pic>
      <p:pic>
        <p:nvPicPr>
          <p:cNvPr id="244" name="Image 1" descr=""/>
          <p:cNvPicPr/>
          <p:nvPr/>
        </p:nvPicPr>
        <p:blipFill>
          <a:blip r:embed="rId4"/>
          <a:stretch/>
        </p:blipFill>
        <p:spPr>
          <a:xfrm>
            <a:off x="481680" y="3141000"/>
            <a:ext cx="7200720" cy="545760"/>
          </a:xfrm>
          <a:prstGeom prst="rect">
            <a:avLst/>
          </a:prstGeom>
          <a:ln>
            <a:noFill/>
          </a:ln>
        </p:spPr>
      </p:pic>
      <p:pic>
        <p:nvPicPr>
          <p:cNvPr id="245" name="Image 3" descr=""/>
          <p:cNvPicPr/>
          <p:nvPr/>
        </p:nvPicPr>
        <p:blipFill>
          <a:blip r:embed="rId5"/>
          <a:stretch/>
        </p:blipFill>
        <p:spPr>
          <a:xfrm>
            <a:off x="5580000" y="3789000"/>
            <a:ext cx="2597760" cy="2952000"/>
          </a:xfrm>
          <a:prstGeom prst="rect">
            <a:avLst/>
          </a:prstGeom>
          <a:ln>
            <a:noFill/>
          </a:ln>
        </p:spPr>
      </p:pic>
      <p:pic>
        <p:nvPicPr>
          <p:cNvPr id="246" name="Image 4" descr=""/>
          <p:cNvPicPr/>
          <p:nvPr/>
        </p:nvPicPr>
        <p:blipFill>
          <a:blip r:embed="rId6"/>
          <a:stretch/>
        </p:blipFill>
        <p:spPr>
          <a:xfrm>
            <a:off x="10800" y="3787560"/>
            <a:ext cx="5454000" cy="3070080"/>
          </a:xfrm>
          <a:prstGeom prst="rect">
            <a:avLst/>
          </a:prstGeom>
          <a:ln>
            <a:noFill/>
          </a:ln>
        </p:spPr>
      </p:pic>
      <p:sp>
        <p:nvSpPr>
          <p:cNvPr id="247"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mediacall">
                                  <p:stCondLst>
                                    <p:cond delay="0"/>
                                  </p:stCondLst>
                                  <p:childTnLst>
                                    <p:cmd type="call">
                                      <p:cBhvr>
                                        <p:cTn id="48" dur="23175" fill="hold"/>
                                        <p:tgtEl>
                                          <p:spTgt spid="243"/>
                                        </p:tgtEl>
                                      </p:cBhvr>
                                    </p:cmd>
                                  </p:childTnLst>
                                </p:cTn>
                              </p:par>
                            </p:childTnLst>
                          </p:cTn>
                        </p:par>
                      </p:childTnLst>
                    </p:cTn>
                  </p:par>
                </p:childTnLst>
              </p:cTn>
              <p:prevCondLst>
                <p:cond delay="0" evt="onPrev">
                  <p:tgtEl>
                    <p:sldTgt/>
                  </p:tgtEl>
                </p:cond>
              </p:prevCondLst>
              <p:nextCondLst>
                <p:cond delay="0" evt="onNext">
                  <p:tgtEl>
                    <p:sldTgt/>
                  </p:tgtEl>
                </p:cond>
              </p:nextCondLst>
            </p:seq>
            <p:seq>
              <p:cTn id="49" restart="whenNotActive" nodeType="interactiveSeq" fill="hold">
                <p:childTnLst>
                  <p:par>
                    <p:cTn id="50" fill="hold">
                      <p:stCondLst>
                        <p:cond delay="0"/>
                      </p:stCondLst>
                      <p:childTnLst>
                        <p:par>
                          <p:cTn id="51" fill="hold">
                            <p:stCondLst>
                              <p:cond delay="0"/>
                            </p:stCondLst>
                            <p:childTnLst>
                              <p:par>
                                <p:cTn id="52" nodeType="clickEffect" fill="hold" presetClass="mediacall">
                                  <p:stCondLst>
                                    <p:cond delay="0"/>
                                  </p:stCondLst>
                                  <p:childTnLst>
                                    <p:cmd type="call" cmd="togglePause">
                                      <p:cBhvr>
                                        <p:cTn id="53" dur="1" fill="hold"/>
                                        <p:tgtEl>
                                          <p:spTgt spid="243"/>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0" y="1908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AUJOURD’HUI</a:t>
            </a:r>
            <a:endParaRPr b="0" lang="en-US" sz="3600" spc="-1" strike="noStrike">
              <a:solidFill>
                <a:srgbClr val="000000"/>
              </a:solidFill>
              <a:latin typeface="Calibri"/>
            </a:endParaRPr>
          </a:p>
        </p:txBody>
      </p:sp>
      <p:sp>
        <p:nvSpPr>
          <p:cNvPr id="249" name="TextShape 2"/>
          <p:cNvSpPr txBox="1"/>
          <p:nvPr/>
        </p:nvSpPr>
        <p:spPr>
          <a:xfrm>
            <a:off x="251640" y="908640"/>
            <a:ext cx="7670880" cy="2592000"/>
          </a:xfrm>
          <a:prstGeom prst="rect">
            <a:avLst/>
          </a:prstGeom>
          <a:noFill/>
          <a:ln>
            <a:noFill/>
          </a:ln>
        </p:spPr>
        <p:txBody>
          <a:bodyPr>
            <a:normAutofit/>
          </a:bodyPr>
          <a:p>
            <a:pPr lvl="1" marL="262080" indent="-253800">
              <a:lnSpc>
                <a:spcPct val="90000"/>
              </a:lnSpc>
              <a:spcBef>
                <a:spcPts val="641"/>
              </a:spcBef>
              <a:buClr>
                <a:srgbClr val="244a58"/>
              </a:buClr>
              <a:buFont typeface="Arial"/>
              <a:buChar char="•"/>
            </a:pPr>
            <a:r>
              <a:rPr b="0" lang="en-US" sz="3200" spc="-1" strike="noStrike">
                <a:solidFill>
                  <a:srgbClr val="000000"/>
                </a:solidFill>
                <a:latin typeface="Avenir Next Condensed Regular"/>
              </a:rPr>
              <a:t>solutions légères </a:t>
            </a:r>
            <a:endParaRPr b="0" lang="en-US" sz="3200" spc="-1" strike="noStrike">
              <a:solidFill>
                <a:srgbClr val="000000"/>
              </a:solidFill>
              <a:latin typeface="Avenir Next Condensed Regular"/>
            </a:endParaRPr>
          </a:p>
          <a:p>
            <a:pPr lvl="1" marL="262080" indent="-253800">
              <a:lnSpc>
                <a:spcPct val="90000"/>
              </a:lnSpc>
              <a:spcBef>
                <a:spcPts val="641"/>
              </a:spcBef>
              <a:buClr>
                <a:srgbClr val="244a58"/>
              </a:buClr>
              <a:buFont typeface="Arial"/>
              <a:buChar char="•"/>
            </a:pPr>
            <a:r>
              <a:rPr b="0" lang="en-US" sz="3200" spc="-1" strike="noStrike">
                <a:solidFill>
                  <a:srgbClr val="000000"/>
                </a:solidFill>
                <a:latin typeface="Avenir Next Condensed Regular"/>
              </a:rPr>
              <a:t>démocratisation de la technologie des périphériques</a:t>
            </a:r>
            <a:endParaRPr b="0" lang="en-US" sz="3200" spc="-1" strike="noStrike">
              <a:solidFill>
                <a:srgbClr val="000000"/>
              </a:solidFill>
              <a:latin typeface="Avenir Next Condensed Regular"/>
            </a:endParaRPr>
          </a:p>
          <a:p>
            <a:pPr lvl="1" marL="262080" indent="-253800">
              <a:lnSpc>
                <a:spcPct val="90000"/>
              </a:lnSpc>
              <a:spcBef>
                <a:spcPts val="641"/>
              </a:spcBef>
              <a:buClr>
                <a:srgbClr val="244a58"/>
              </a:buClr>
              <a:buFont typeface="Arial"/>
              <a:buChar char="•"/>
            </a:pPr>
            <a:r>
              <a:rPr b="0" lang="en-US" sz="3200" spc="-1" strike="noStrike">
                <a:solidFill>
                  <a:srgbClr val="000000"/>
                </a:solidFill>
                <a:latin typeface="Avenir Next Condensed Regular"/>
              </a:rPr>
              <a:t>technologie efficace pour la génération d’images</a:t>
            </a:r>
            <a:endParaRPr b="0" lang="en-US" sz="3200" spc="-1" strike="noStrike">
              <a:solidFill>
                <a:srgbClr val="000000"/>
              </a:solidFill>
              <a:latin typeface="Avenir Next Condensed Regular"/>
            </a:endParaRPr>
          </a:p>
        </p:txBody>
      </p:sp>
      <p:sp>
        <p:nvSpPr>
          <p:cNvPr id="250"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0946105D-CC94-4712-8913-E65D922FCD9C}"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251" name="Image 6" descr=""/>
          <p:cNvPicPr/>
          <p:nvPr/>
        </p:nvPicPr>
        <p:blipFill>
          <a:blip r:embed="rId1"/>
          <a:stretch/>
        </p:blipFill>
        <p:spPr>
          <a:xfrm>
            <a:off x="395640" y="3501000"/>
            <a:ext cx="3097080" cy="2324520"/>
          </a:xfrm>
          <a:prstGeom prst="rect">
            <a:avLst/>
          </a:prstGeom>
          <a:ln>
            <a:noFill/>
          </a:ln>
        </p:spPr>
      </p:pic>
      <p:pic>
        <p:nvPicPr>
          <p:cNvPr id="252" name="Image 1" descr=""/>
          <p:cNvPicPr/>
          <p:nvPr/>
        </p:nvPicPr>
        <p:blipFill>
          <a:blip r:embed="rId2"/>
          <a:stretch/>
        </p:blipFill>
        <p:spPr>
          <a:xfrm>
            <a:off x="3852000" y="3429000"/>
            <a:ext cx="4343760" cy="2446920"/>
          </a:xfrm>
          <a:prstGeom prst="rect">
            <a:avLst/>
          </a:prstGeom>
          <a:ln>
            <a:noFill/>
          </a:ln>
        </p:spPr>
      </p:pic>
      <p:pic>
        <p:nvPicPr>
          <p:cNvPr id="253" name="Image 3" descr=""/>
          <p:cNvPicPr/>
          <p:nvPr/>
        </p:nvPicPr>
        <p:blipFill>
          <a:blip r:embed="rId3"/>
          <a:stretch/>
        </p:blipFill>
        <p:spPr>
          <a:xfrm>
            <a:off x="6516360" y="692640"/>
            <a:ext cx="1649160" cy="1220760"/>
          </a:xfrm>
          <a:prstGeom prst="rect">
            <a:avLst/>
          </a:prstGeom>
          <a:ln>
            <a:noFill/>
          </a:ln>
        </p:spPr>
      </p:pic>
      <p:sp>
        <p:nvSpPr>
          <p:cNvPr id="254"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5" name="Image 26" descr=""/>
          <p:cNvPicPr/>
          <p:nvPr/>
        </p:nvPicPr>
        <p:blipFill>
          <a:blip r:embed="rId1"/>
          <a:stretch/>
        </p:blipFill>
        <p:spPr>
          <a:xfrm>
            <a:off x="5651640" y="620640"/>
            <a:ext cx="1819080" cy="1968120"/>
          </a:xfrm>
          <a:prstGeom prst="rect">
            <a:avLst/>
          </a:prstGeom>
          <a:ln>
            <a:noFill/>
          </a:ln>
        </p:spPr>
      </p:pic>
      <p:pic>
        <p:nvPicPr>
          <p:cNvPr id="256" name="Image 5" descr=""/>
          <p:cNvPicPr/>
          <p:nvPr/>
        </p:nvPicPr>
        <p:blipFill>
          <a:blip r:embed="rId2"/>
          <a:stretch/>
        </p:blipFill>
        <p:spPr>
          <a:xfrm>
            <a:off x="1979640" y="4248000"/>
            <a:ext cx="2539800" cy="2076120"/>
          </a:xfrm>
          <a:prstGeom prst="rect">
            <a:avLst/>
          </a:prstGeom>
          <a:ln>
            <a:noFill/>
          </a:ln>
        </p:spPr>
      </p:pic>
      <p:pic>
        <p:nvPicPr>
          <p:cNvPr id="257" name="Image 7" descr=""/>
          <p:cNvPicPr/>
          <p:nvPr/>
        </p:nvPicPr>
        <p:blipFill>
          <a:blip r:embed="rId3"/>
          <a:stretch/>
        </p:blipFill>
        <p:spPr>
          <a:xfrm>
            <a:off x="1763640" y="692280"/>
            <a:ext cx="2109600" cy="1707840"/>
          </a:xfrm>
          <a:prstGeom prst="rect">
            <a:avLst/>
          </a:prstGeom>
          <a:ln>
            <a:noFill/>
          </a:ln>
        </p:spPr>
      </p:pic>
      <p:pic>
        <p:nvPicPr>
          <p:cNvPr id="258" name="Image 8" descr=""/>
          <p:cNvPicPr/>
          <p:nvPr/>
        </p:nvPicPr>
        <p:blipFill>
          <a:blip r:embed="rId4"/>
          <a:stretch/>
        </p:blipFill>
        <p:spPr>
          <a:xfrm>
            <a:off x="4284720" y="1197000"/>
            <a:ext cx="842760" cy="842760"/>
          </a:xfrm>
          <a:prstGeom prst="rect">
            <a:avLst/>
          </a:prstGeom>
          <a:ln>
            <a:noFill/>
          </a:ln>
        </p:spPr>
      </p:pic>
      <p:pic>
        <p:nvPicPr>
          <p:cNvPr id="259" name="Image 11" descr=""/>
          <p:cNvPicPr/>
          <p:nvPr/>
        </p:nvPicPr>
        <p:blipFill>
          <a:blip r:embed="rId5"/>
          <a:stretch/>
        </p:blipFill>
        <p:spPr>
          <a:xfrm>
            <a:off x="2783160" y="3591000"/>
            <a:ext cx="863280" cy="864720"/>
          </a:xfrm>
          <a:prstGeom prst="rect">
            <a:avLst/>
          </a:prstGeom>
          <a:ln>
            <a:noFill/>
          </a:ln>
        </p:spPr>
      </p:pic>
      <p:pic>
        <p:nvPicPr>
          <p:cNvPr id="260" name="Image 12" descr=""/>
          <p:cNvPicPr/>
          <p:nvPr/>
        </p:nvPicPr>
        <p:blipFill>
          <a:blip r:embed="rId6"/>
          <a:stretch/>
        </p:blipFill>
        <p:spPr>
          <a:xfrm rot="16200000">
            <a:off x="3549240" y="5095440"/>
            <a:ext cx="2333160" cy="277560"/>
          </a:xfrm>
          <a:prstGeom prst="rect">
            <a:avLst/>
          </a:prstGeom>
          <a:ln>
            <a:noFill/>
          </a:ln>
        </p:spPr>
      </p:pic>
      <p:pic>
        <p:nvPicPr>
          <p:cNvPr id="261" name="Image 13" descr=""/>
          <p:cNvPicPr/>
          <p:nvPr/>
        </p:nvPicPr>
        <p:blipFill>
          <a:blip r:embed="rId7"/>
          <a:stretch/>
        </p:blipFill>
        <p:spPr>
          <a:xfrm>
            <a:off x="5940720" y="3781440"/>
            <a:ext cx="1118880" cy="2671560"/>
          </a:xfrm>
          <a:prstGeom prst="rect">
            <a:avLst/>
          </a:prstGeom>
          <a:ln>
            <a:noFill/>
          </a:ln>
        </p:spPr>
      </p:pic>
      <p:pic>
        <p:nvPicPr>
          <p:cNvPr id="262" name="Image 14" descr=""/>
          <p:cNvPicPr/>
          <p:nvPr/>
        </p:nvPicPr>
        <p:blipFill>
          <a:blip r:embed="rId8"/>
          <a:stretch/>
        </p:blipFill>
        <p:spPr>
          <a:xfrm>
            <a:off x="5031000" y="4950000"/>
            <a:ext cx="810720" cy="810720"/>
          </a:xfrm>
          <a:prstGeom prst="rect">
            <a:avLst/>
          </a:prstGeom>
          <a:ln>
            <a:noFill/>
          </a:ln>
        </p:spPr>
      </p:pic>
      <p:pic>
        <p:nvPicPr>
          <p:cNvPr id="263" name="Image 15" descr=""/>
          <p:cNvPicPr/>
          <p:nvPr/>
        </p:nvPicPr>
        <p:blipFill>
          <a:blip r:embed="rId9"/>
          <a:stretch/>
        </p:blipFill>
        <p:spPr>
          <a:xfrm>
            <a:off x="3348000" y="1340640"/>
            <a:ext cx="990000" cy="401040"/>
          </a:xfrm>
          <a:prstGeom prst="rect">
            <a:avLst/>
          </a:prstGeom>
          <a:ln>
            <a:noFill/>
          </a:ln>
        </p:spPr>
      </p:pic>
      <p:pic>
        <p:nvPicPr>
          <p:cNvPr id="264" name="Image 16" descr=""/>
          <p:cNvPicPr/>
          <p:nvPr/>
        </p:nvPicPr>
        <p:blipFill>
          <a:blip r:embed="rId10"/>
          <a:stretch/>
        </p:blipFill>
        <p:spPr>
          <a:xfrm>
            <a:off x="5076000" y="1268640"/>
            <a:ext cx="990000" cy="401040"/>
          </a:xfrm>
          <a:prstGeom prst="rect">
            <a:avLst/>
          </a:prstGeom>
          <a:ln>
            <a:noFill/>
          </a:ln>
        </p:spPr>
      </p:pic>
      <p:pic>
        <p:nvPicPr>
          <p:cNvPr id="265" name="Image 19" descr=""/>
          <p:cNvPicPr/>
          <p:nvPr/>
        </p:nvPicPr>
        <p:blipFill>
          <a:blip r:embed="rId11"/>
          <a:stretch/>
        </p:blipFill>
        <p:spPr>
          <a:xfrm rot="20210400">
            <a:off x="3651120" y="2670480"/>
            <a:ext cx="2104920" cy="507600"/>
          </a:xfrm>
          <a:prstGeom prst="rect">
            <a:avLst/>
          </a:prstGeom>
          <a:ln>
            <a:noFill/>
          </a:ln>
        </p:spPr>
      </p:pic>
      <p:pic>
        <p:nvPicPr>
          <p:cNvPr id="266" name="Image 21" descr=""/>
          <p:cNvPicPr/>
          <p:nvPr/>
        </p:nvPicPr>
        <p:blipFill>
          <a:blip r:embed="rId12"/>
          <a:stretch/>
        </p:blipFill>
        <p:spPr>
          <a:xfrm>
            <a:off x="5043600" y="4546080"/>
            <a:ext cx="990000" cy="401040"/>
          </a:xfrm>
          <a:prstGeom prst="rect">
            <a:avLst/>
          </a:prstGeom>
          <a:ln>
            <a:noFill/>
          </a:ln>
        </p:spPr>
      </p:pic>
      <p:pic>
        <p:nvPicPr>
          <p:cNvPr id="267" name="Image 22" descr=""/>
          <p:cNvPicPr/>
          <p:nvPr/>
        </p:nvPicPr>
        <p:blipFill>
          <a:blip r:embed="rId13"/>
          <a:stretch/>
        </p:blipFill>
        <p:spPr>
          <a:xfrm rot="11068200">
            <a:off x="5014440" y="5889240"/>
            <a:ext cx="990000" cy="401040"/>
          </a:xfrm>
          <a:prstGeom prst="rect">
            <a:avLst/>
          </a:prstGeom>
          <a:ln>
            <a:noFill/>
          </a:ln>
        </p:spPr>
      </p:pic>
      <p:sp>
        <p:nvSpPr>
          <p:cNvPr id="268"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LA SYNTHESE D’IMAGES</a:t>
            </a:r>
            <a:endParaRPr b="0" lang="en-US" sz="3200" spc="-1" strike="noStrike">
              <a:solidFill>
                <a:srgbClr val="000000"/>
              </a:solidFill>
              <a:latin typeface="Calibri"/>
            </a:endParaRPr>
          </a:p>
        </p:txBody>
      </p:sp>
      <p:sp>
        <p:nvSpPr>
          <p:cNvPr id="269"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270"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825E6AC7-3127-4338-B1E1-3F90A9A1D3EA}"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Image 5" descr=""/>
          <p:cNvPicPr/>
          <p:nvPr/>
        </p:nvPicPr>
        <p:blipFill>
          <a:blip r:embed="rId1"/>
          <a:stretch/>
        </p:blipFill>
        <p:spPr>
          <a:xfrm>
            <a:off x="1979640" y="4248000"/>
            <a:ext cx="2539800" cy="2076120"/>
          </a:xfrm>
          <a:prstGeom prst="rect">
            <a:avLst/>
          </a:prstGeom>
          <a:ln>
            <a:noFill/>
          </a:ln>
        </p:spPr>
      </p:pic>
      <p:pic>
        <p:nvPicPr>
          <p:cNvPr id="272" name="Image 11" descr=""/>
          <p:cNvPicPr/>
          <p:nvPr/>
        </p:nvPicPr>
        <p:blipFill>
          <a:blip r:embed="rId2"/>
          <a:stretch/>
        </p:blipFill>
        <p:spPr>
          <a:xfrm>
            <a:off x="2783160" y="3591000"/>
            <a:ext cx="863280" cy="864720"/>
          </a:xfrm>
          <a:prstGeom prst="rect">
            <a:avLst/>
          </a:prstGeom>
          <a:ln>
            <a:noFill/>
          </a:ln>
        </p:spPr>
      </p:pic>
      <p:pic>
        <p:nvPicPr>
          <p:cNvPr id="273" name="Image 12" descr=""/>
          <p:cNvPicPr/>
          <p:nvPr/>
        </p:nvPicPr>
        <p:blipFill>
          <a:blip r:embed="rId3"/>
          <a:stretch/>
        </p:blipFill>
        <p:spPr>
          <a:xfrm rot="16200000">
            <a:off x="3549240" y="5095440"/>
            <a:ext cx="2333160" cy="277560"/>
          </a:xfrm>
          <a:prstGeom prst="rect">
            <a:avLst/>
          </a:prstGeom>
          <a:ln>
            <a:noFill/>
          </a:ln>
        </p:spPr>
      </p:pic>
      <p:pic>
        <p:nvPicPr>
          <p:cNvPr id="274" name="Image 13" descr=""/>
          <p:cNvPicPr/>
          <p:nvPr/>
        </p:nvPicPr>
        <p:blipFill>
          <a:blip r:embed="rId4"/>
          <a:stretch/>
        </p:blipFill>
        <p:spPr>
          <a:xfrm>
            <a:off x="5940720" y="3781440"/>
            <a:ext cx="1118880" cy="2671560"/>
          </a:xfrm>
          <a:prstGeom prst="rect">
            <a:avLst/>
          </a:prstGeom>
          <a:ln>
            <a:noFill/>
          </a:ln>
        </p:spPr>
      </p:pic>
      <p:pic>
        <p:nvPicPr>
          <p:cNvPr id="275" name="Image 14" descr=""/>
          <p:cNvPicPr/>
          <p:nvPr/>
        </p:nvPicPr>
        <p:blipFill>
          <a:blip r:embed="rId5"/>
          <a:stretch/>
        </p:blipFill>
        <p:spPr>
          <a:xfrm>
            <a:off x="5031000" y="4950000"/>
            <a:ext cx="810720" cy="810720"/>
          </a:xfrm>
          <a:prstGeom prst="rect">
            <a:avLst/>
          </a:prstGeom>
          <a:ln>
            <a:noFill/>
          </a:ln>
        </p:spPr>
      </p:pic>
      <p:pic>
        <p:nvPicPr>
          <p:cNvPr id="276" name="Image 19" descr=""/>
          <p:cNvPicPr/>
          <p:nvPr/>
        </p:nvPicPr>
        <p:blipFill>
          <a:blip r:embed="rId6"/>
          <a:stretch/>
        </p:blipFill>
        <p:spPr>
          <a:xfrm rot="20210400">
            <a:off x="3651120" y="2670480"/>
            <a:ext cx="2104920" cy="507600"/>
          </a:xfrm>
          <a:prstGeom prst="rect">
            <a:avLst/>
          </a:prstGeom>
          <a:ln>
            <a:noFill/>
          </a:ln>
        </p:spPr>
      </p:pic>
      <p:pic>
        <p:nvPicPr>
          <p:cNvPr id="277" name="Image 21" descr=""/>
          <p:cNvPicPr/>
          <p:nvPr/>
        </p:nvPicPr>
        <p:blipFill>
          <a:blip r:embed="rId7"/>
          <a:stretch/>
        </p:blipFill>
        <p:spPr>
          <a:xfrm>
            <a:off x="5043600" y="4546080"/>
            <a:ext cx="990000" cy="401040"/>
          </a:xfrm>
          <a:prstGeom prst="rect">
            <a:avLst/>
          </a:prstGeom>
          <a:ln>
            <a:noFill/>
          </a:ln>
        </p:spPr>
      </p:pic>
      <p:pic>
        <p:nvPicPr>
          <p:cNvPr id="278" name="Image 22" descr=""/>
          <p:cNvPicPr/>
          <p:nvPr/>
        </p:nvPicPr>
        <p:blipFill>
          <a:blip r:embed="rId8"/>
          <a:stretch/>
        </p:blipFill>
        <p:spPr>
          <a:xfrm rot="11068200">
            <a:off x="5014440" y="5889240"/>
            <a:ext cx="990000" cy="401040"/>
          </a:xfrm>
          <a:prstGeom prst="rect">
            <a:avLst/>
          </a:prstGeom>
          <a:ln>
            <a:noFill/>
          </a:ln>
        </p:spPr>
      </p:pic>
      <p:sp>
        <p:nvSpPr>
          <p:cNvPr id="279"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MODELISATION</a:t>
            </a:r>
            <a:endParaRPr b="0" lang="en-US" sz="3200" spc="-1" strike="noStrike">
              <a:solidFill>
                <a:srgbClr val="000000"/>
              </a:solidFill>
              <a:latin typeface="Calibri"/>
            </a:endParaRPr>
          </a:p>
        </p:txBody>
      </p:sp>
      <p:sp>
        <p:nvSpPr>
          <p:cNvPr id="280"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281"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143BC871-F628-47B8-95C5-1B07BFEE7622}"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282" name="Image 26" descr=""/>
          <p:cNvPicPr/>
          <p:nvPr/>
        </p:nvPicPr>
        <p:blipFill>
          <a:blip r:embed="rId9"/>
          <a:stretch/>
        </p:blipFill>
        <p:spPr>
          <a:xfrm>
            <a:off x="5651640" y="620640"/>
            <a:ext cx="1819080" cy="1968120"/>
          </a:xfrm>
          <a:prstGeom prst="rect">
            <a:avLst/>
          </a:prstGeom>
          <a:ln>
            <a:noFill/>
          </a:ln>
        </p:spPr>
      </p:pic>
      <p:pic>
        <p:nvPicPr>
          <p:cNvPr id="283" name="Image 26" descr=""/>
          <p:cNvPicPr/>
          <p:nvPr/>
        </p:nvPicPr>
        <p:blipFill>
          <a:blip r:embed="rId10"/>
          <a:stretch/>
        </p:blipFill>
        <p:spPr>
          <a:xfrm>
            <a:off x="5651640" y="620640"/>
            <a:ext cx="1819080" cy="1968120"/>
          </a:xfrm>
          <a:prstGeom prst="rect">
            <a:avLst/>
          </a:prstGeom>
          <a:ln>
            <a:noFill/>
          </a:ln>
        </p:spPr>
      </p:pic>
      <p:pic>
        <p:nvPicPr>
          <p:cNvPr id="284" name="Image 7" descr=""/>
          <p:cNvPicPr/>
          <p:nvPr/>
        </p:nvPicPr>
        <p:blipFill>
          <a:blip r:embed="rId11"/>
          <a:stretch/>
        </p:blipFill>
        <p:spPr>
          <a:xfrm>
            <a:off x="1763640" y="692280"/>
            <a:ext cx="2109600" cy="1707840"/>
          </a:xfrm>
          <a:prstGeom prst="rect">
            <a:avLst/>
          </a:prstGeom>
          <a:ln>
            <a:noFill/>
          </a:ln>
        </p:spPr>
      </p:pic>
      <p:pic>
        <p:nvPicPr>
          <p:cNvPr id="285" name="Image 8" descr=""/>
          <p:cNvPicPr/>
          <p:nvPr/>
        </p:nvPicPr>
        <p:blipFill>
          <a:blip r:embed="rId12"/>
          <a:stretch/>
        </p:blipFill>
        <p:spPr>
          <a:xfrm>
            <a:off x="4284720" y="1197000"/>
            <a:ext cx="842760" cy="842760"/>
          </a:xfrm>
          <a:prstGeom prst="rect">
            <a:avLst/>
          </a:prstGeom>
          <a:ln>
            <a:noFill/>
          </a:ln>
        </p:spPr>
      </p:pic>
      <p:pic>
        <p:nvPicPr>
          <p:cNvPr id="286" name="Image 24" descr=""/>
          <p:cNvPicPr/>
          <p:nvPr/>
        </p:nvPicPr>
        <p:blipFill>
          <a:blip r:embed="rId13"/>
          <a:stretch/>
        </p:blipFill>
        <p:spPr>
          <a:xfrm>
            <a:off x="3348000" y="1340640"/>
            <a:ext cx="990000" cy="401040"/>
          </a:xfrm>
          <a:prstGeom prst="rect">
            <a:avLst/>
          </a:prstGeom>
          <a:ln>
            <a:noFill/>
          </a:ln>
        </p:spPr>
      </p:pic>
      <p:pic>
        <p:nvPicPr>
          <p:cNvPr id="287" name="Image 25" descr=""/>
          <p:cNvPicPr/>
          <p:nvPr/>
        </p:nvPicPr>
        <p:blipFill>
          <a:blip r:embed="rId14"/>
          <a:stretch/>
        </p:blipFill>
        <p:spPr>
          <a:xfrm>
            <a:off x="5076000" y="1268640"/>
            <a:ext cx="990000" cy="40104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MODÉLISATION</a:t>
            </a:r>
            <a:endParaRPr b="0" lang="en-US" sz="3600" spc="-1" strike="noStrike">
              <a:solidFill>
                <a:srgbClr val="000000"/>
              </a:solidFill>
              <a:latin typeface="Calibri"/>
            </a:endParaRPr>
          </a:p>
        </p:txBody>
      </p:sp>
      <p:sp>
        <p:nvSpPr>
          <p:cNvPr id="289" name="TextShape 2"/>
          <p:cNvSpPr txBox="1"/>
          <p:nvPr/>
        </p:nvSpPr>
        <p:spPr>
          <a:xfrm>
            <a:off x="251640" y="1148760"/>
            <a:ext cx="7619760" cy="4800240"/>
          </a:xfrm>
          <a:prstGeom prst="rect">
            <a:avLst/>
          </a:prstGeom>
          <a:noFill/>
          <a:ln>
            <a:noFill/>
          </a:ln>
        </p:spPr>
        <p:txBody>
          <a:bodyPr/>
          <a:p>
            <a:pPr marL="343080" indent="-228240">
              <a:lnSpc>
                <a:spcPct val="90000"/>
              </a:lnSpc>
              <a:spcBef>
                <a:spcPts val="641"/>
              </a:spcBef>
              <a:buClr>
                <a:srgbClr val="2c7c9f"/>
              </a:buClr>
              <a:buFont typeface="Arial"/>
              <a:buChar char="•"/>
            </a:pPr>
            <a:r>
              <a:rPr b="0" lang="en-US" sz="3200" spc="-1" strike="noStrike">
                <a:solidFill>
                  <a:srgbClr val="000000"/>
                </a:solidFill>
                <a:latin typeface="Avenir Next Condensed Regular"/>
              </a:rPr>
              <a:t>Maquette virtuelle :</a:t>
            </a:r>
            <a:endParaRPr b="0" lang="en-US" sz="3200" spc="-1" strike="noStrike">
              <a:solidFill>
                <a:srgbClr val="000000"/>
              </a:solidFill>
              <a:latin typeface="Avenir Next Condensed Regular"/>
            </a:endParaRPr>
          </a:p>
          <a:p>
            <a:pPr lvl="1" marL="640080" indent="-228240">
              <a:lnSpc>
                <a:spcPct val="90000"/>
              </a:lnSpc>
              <a:spcBef>
                <a:spcPts val="561"/>
              </a:spcBef>
              <a:buClr>
                <a:srgbClr val="244a58"/>
              </a:buClr>
              <a:buFont typeface="Arial"/>
              <a:buChar char="•"/>
            </a:pPr>
            <a:r>
              <a:rPr b="0" lang="en-US" sz="2800" spc="-1" strike="noStrike">
                <a:solidFill>
                  <a:srgbClr val="000000"/>
                </a:solidFill>
                <a:latin typeface="Avenir Next Condensed Regular"/>
              </a:rPr>
              <a:t>Représentation informatique</a:t>
            </a:r>
            <a:endParaRPr b="0" lang="en-US" sz="2800" spc="-1" strike="noStrike">
              <a:solidFill>
                <a:srgbClr val="000000"/>
              </a:solidFill>
              <a:latin typeface="Avenir Next Condensed Regular"/>
            </a:endParaRPr>
          </a:p>
          <a:p>
            <a:pPr lvl="1" marL="640080" indent="-228240">
              <a:lnSpc>
                <a:spcPct val="90000"/>
              </a:lnSpc>
              <a:spcBef>
                <a:spcPts val="561"/>
              </a:spcBef>
              <a:buClr>
                <a:srgbClr val="244a58"/>
              </a:buClr>
              <a:buFont typeface="Arial"/>
              <a:buChar char="•"/>
            </a:pPr>
            <a:r>
              <a:rPr b="0" lang="en-US" sz="2800" spc="-1" strike="noStrike">
                <a:solidFill>
                  <a:srgbClr val="000000"/>
                </a:solidFill>
                <a:latin typeface="Avenir Next Condensed Regular"/>
              </a:rPr>
              <a:t>Capturer les caractéristiques essentielles de l’objet/phénomène d’intérêt </a:t>
            </a:r>
            <a:endParaRPr b="0" lang="en-US" sz="2800" spc="-1" strike="noStrike">
              <a:solidFill>
                <a:srgbClr val="000000"/>
              </a:solidFill>
              <a:latin typeface="Avenir Next Condensed Regular"/>
            </a:endParaRPr>
          </a:p>
          <a:p>
            <a:endParaRPr b="0" lang="en-US" sz="2800" spc="-1" strike="noStrike">
              <a:solidFill>
                <a:srgbClr val="000000"/>
              </a:solidFill>
              <a:latin typeface="Avenir Next Condensed Regular"/>
            </a:endParaRPr>
          </a:p>
          <a:p>
            <a:pPr marL="343080" indent="-228240">
              <a:lnSpc>
                <a:spcPct val="90000"/>
              </a:lnSpc>
              <a:spcBef>
                <a:spcPts val="641"/>
              </a:spcBef>
            </a:pPr>
            <a:endParaRPr b="0" lang="en-US" sz="2800" spc="-1" strike="noStrike">
              <a:solidFill>
                <a:srgbClr val="000000"/>
              </a:solidFill>
              <a:latin typeface="Avenir Next Condensed Regular"/>
            </a:endParaRPr>
          </a:p>
          <a:p>
            <a:pPr marL="343080" indent="-228240">
              <a:lnSpc>
                <a:spcPct val="90000"/>
              </a:lnSpc>
              <a:spcBef>
                <a:spcPts val="641"/>
              </a:spcBef>
              <a:buClr>
                <a:srgbClr val="2c7c9f"/>
              </a:buClr>
              <a:buFont typeface="Arial"/>
              <a:buChar char="•"/>
            </a:pPr>
            <a:r>
              <a:rPr b="0" lang="en-US" sz="3200" spc="-1" strike="noStrike">
                <a:solidFill>
                  <a:srgbClr val="000000"/>
                </a:solidFill>
                <a:latin typeface="Avenir Next Condensed Regular"/>
              </a:rPr>
              <a:t>Éléments :</a:t>
            </a:r>
            <a:endParaRPr b="0" lang="en-US" sz="3200" spc="-1" strike="noStrike">
              <a:solidFill>
                <a:srgbClr val="000000"/>
              </a:solidFill>
              <a:latin typeface="Avenir Next Condensed Regular"/>
            </a:endParaRPr>
          </a:p>
          <a:p>
            <a:pPr lvl="1" marL="640080" indent="-228240">
              <a:lnSpc>
                <a:spcPct val="90000"/>
              </a:lnSpc>
              <a:spcBef>
                <a:spcPts val="561"/>
              </a:spcBef>
              <a:buClr>
                <a:srgbClr val="244a58"/>
              </a:buClr>
              <a:buFont typeface="Arial"/>
              <a:buChar char="•"/>
            </a:pPr>
            <a:r>
              <a:rPr b="0" lang="en-US" sz="2800" spc="-1" strike="noStrike">
                <a:solidFill>
                  <a:srgbClr val="000000"/>
                </a:solidFill>
                <a:latin typeface="Avenir Next Condensed Regular"/>
              </a:rPr>
              <a:t>Géométrie (position, orientation, taille)</a:t>
            </a:r>
            <a:endParaRPr b="0" lang="en-US" sz="2800" spc="-1" strike="noStrike">
              <a:solidFill>
                <a:srgbClr val="000000"/>
              </a:solidFill>
              <a:latin typeface="Avenir Next Condensed Regular"/>
            </a:endParaRPr>
          </a:p>
          <a:p>
            <a:pPr lvl="1" marL="640080" indent="-228240">
              <a:lnSpc>
                <a:spcPct val="90000"/>
              </a:lnSpc>
              <a:spcBef>
                <a:spcPts val="561"/>
              </a:spcBef>
              <a:buClr>
                <a:srgbClr val="244a58"/>
              </a:buClr>
              <a:buFont typeface="Arial"/>
              <a:buChar char="•"/>
            </a:pPr>
            <a:r>
              <a:rPr b="0" lang="en-US" sz="2800" spc="-1" strike="noStrike">
                <a:solidFill>
                  <a:srgbClr val="000000"/>
                </a:solidFill>
                <a:latin typeface="Avenir Next Condensed Regular"/>
              </a:rPr>
              <a:t>Apparence (couleur, forme, texture, transparence)</a:t>
            </a:r>
            <a:endParaRPr b="0" lang="en-US" sz="2800" spc="-1" strike="noStrike">
              <a:solidFill>
                <a:srgbClr val="000000"/>
              </a:solidFill>
              <a:latin typeface="Avenir Next Condensed Regular"/>
            </a:endParaRPr>
          </a:p>
          <a:p>
            <a:pPr lvl="1" marL="640080" indent="-228240">
              <a:lnSpc>
                <a:spcPct val="90000"/>
              </a:lnSpc>
              <a:spcBef>
                <a:spcPts val="561"/>
              </a:spcBef>
              <a:buClr>
                <a:srgbClr val="244a58"/>
              </a:buClr>
              <a:buFont typeface="Arial"/>
              <a:buChar char="•"/>
            </a:pPr>
            <a:r>
              <a:rPr b="0" lang="en-US" sz="2800" spc="-1" strike="noStrike">
                <a:solidFill>
                  <a:srgbClr val="000000"/>
                </a:solidFill>
                <a:latin typeface="Avenir Next Condensed Regular"/>
              </a:rPr>
              <a:t>Attributs physiques</a:t>
            </a:r>
            <a:endParaRPr b="0" lang="en-US" sz="2800" spc="-1" strike="noStrike">
              <a:solidFill>
                <a:srgbClr val="000000"/>
              </a:solidFill>
              <a:latin typeface="Avenir Next Condensed Regular"/>
            </a:endParaRPr>
          </a:p>
        </p:txBody>
      </p:sp>
      <p:sp>
        <p:nvSpPr>
          <p:cNvPr id="290"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D36C3DA4-8164-4ED2-B780-9DAEA94E36FD}"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291" name="Picture 4" descr=""/>
          <p:cNvPicPr/>
          <p:nvPr/>
        </p:nvPicPr>
        <p:blipFill>
          <a:blip r:embed="rId1"/>
          <a:stretch/>
        </p:blipFill>
        <p:spPr>
          <a:xfrm>
            <a:off x="2411280" y="2997360"/>
            <a:ext cx="2285640" cy="1404720"/>
          </a:xfrm>
          <a:prstGeom prst="rect">
            <a:avLst/>
          </a:prstGeom>
          <a:ln>
            <a:noFill/>
          </a:ln>
        </p:spPr>
      </p:pic>
      <p:grpSp>
        <p:nvGrpSpPr>
          <p:cNvPr id="292" name="Group 4"/>
          <p:cNvGrpSpPr/>
          <p:nvPr/>
        </p:nvGrpSpPr>
        <p:grpSpPr>
          <a:xfrm>
            <a:off x="4932000" y="2924280"/>
            <a:ext cx="3026160" cy="1657080"/>
            <a:chOff x="4932000" y="2924280"/>
            <a:chExt cx="3026160" cy="1657080"/>
          </a:xfrm>
        </p:grpSpPr>
        <p:pic>
          <p:nvPicPr>
            <p:cNvPr id="293" name="Picture 6" descr=""/>
            <p:cNvPicPr/>
            <p:nvPr/>
          </p:nvPicPr>
          <p:blipFill>
            <a:blip r:embed="rId2"/>
            <a:srcRect l="0" t="0" r="34834" b="48254"/>
            <a:stretch/>
          </p:blipFill>
          <p:spPr>
            <a:xfrm>
              <a:off x="5063040" y="2924280"/>
              <a:ext cx="2895120" cy="1445760"/>
            </a:xfrm>
            <a:prstGeom prst="rect">
              <a:avLst/>
            </a:prstGeom>
            <a:ln>
              <a:noFill/>
            </a:ln>
          </p:spPr>
        </p:pic>
        <p:grpSp>
          <p:nvGrpSpPr>
            <p:cNvPr id="294" name="Group 5"/>
            <p:cNvGrpSpPr/>
            <p:nvPr/>
          </p:nvGrpSpPr>
          <p:grpSpPr>
            <a:xfrm>
              <a:off x="4932000" y="4076640"/>
              <a:ext cx="1137960" cy="504720"/>
              <a:chOff x="4932000" y="4076640"/>
              <a:chExt cx="1137960" cy="504720"/>
            </a:xfrm>
          </p:grpSpPr>
          <p:sp>
            <p:nvSpPr>
              <p:cNvPr id="295" name="CustomShape 6"/>
              <p:cNvSpPr/>
              <p:nvPr/>
            </p:nvSpPr>
            <p:spPr>
              <a:xfrm flipH="1">
                <a:off x="5536440" y="4276800"/>
                <a:ext cx="533160" cy="304560"/>
              </a:xfrm>
              <a:prstGeom prst="ellipse">
                <a:avLst/>
              </a:prstGeom>
              <a:solidFill>
                <a:schemeClr val="bg1"/>
              </a:solidFill>
              <a:ln>
                <a:noFill/>
              </a:ln>
            </p:spPr>
            <p:style>
              <a:lnRef idx="0"/>
              <a:fillRef idx="0"/>
              <a:effectRef idx="0"/>
              <a:fontRef idx="minor"/>
            </p:style>
          </p:sp>
          <p:sp>
            <p:nvSpPr>
              <p:cNvPr id="296" name="CustomShape 7"/>
              <p:cNvSpPr/>
              <p:nvPr/>
            </p:nvSpPr>
            <p:spPr>
              <a:xfrm flipH="1">
                <a:off x="4931640" y="4076640"/>
                <a:ext cx="533160" cy="380520"/>
              </a:xfrm>
              <a:prstGeom prst="ellipse">
                <a:avLst/>
              </a:prstGeom>
              <a:solidFill>
                <a:schemeClr val="bg1"/>
              </a:solidFill>
              <a:ln>
                <a:noFill/>
              </a:ln>
            </p:spPr>
            <p:style>
              <a:lnRef idx="0"/>
              <a:fillRef idx="0"/>
              <a:effectRef idx="0"/>
              <a:fontRef idx="minor"/>
            </p:style>
          </p:sp>
        </p:grpSp>
      </p:grpSp>
      <p:sp>
        <p:nvSpPr>
          <p:cNvPr id="297" name="TextShape 8"/>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COMMENT</a:t>
            </a:r>
            <a:r>
              <a:rPr b="0" lang="en-US" sz="3600" spc="-97" strike="noStrike">
                <a:solidFill>
                  <a:srgbClr val="18579b"/>
                </a:solidFill>
                <a:latin typeface="Gill Sans"/>
              </a:rPr>
              <a:t> </a:t>
            </a:r>
            <a:r>
              <a:rPr b="0" lang="en-US" sz="3600" spc="-97" strike="noStrike">
                <a:solidFill>
                  <a:srgbClr val="18579b"/>
                </a:solidFill>
                <a:latin typeface="Avenir Next Condensed Demi Bold"/>
              </a:rPr>
              <a:t>OBTENIR</a:t>
            </a:r>
            <a:r>
              <a:rPr b="0" lang="en-US" sz="3600" spc="-97" strike="noStrike">
                <a:solidFill>
                  <a:srgbClr val="18579b"/>
                </a:solidFill>
                <a:latin typeface="Gill Sans"/>
              </a:rPr>
              <a:t> </a:t>
            </a:r>
            <a:r>
              <a:rPr b="0" lang="en-US" sz="3600" spc="-97" strike="noStrike">
                <a:solidFill>
                  <a:srgbClr val="18579b"/>
                </a:solidFill>
                <a:latin typeface="Avenir Next Condensed Demi Bold"/>
              </a:rPr>
              <a:t>DES</a:t>
            </a:r>
            <a:r>
              <a:rPr b="0" lang="en-US" sz="3600" spc="-97" strike="noStrike">
                <a:solidFill>
                  <a:srgbClr val="18579b"/>
                </a:solidFill>
                <a:latin typeface="Gill Sans"/>
              </a:rPr>
              <a:t> </a:t>
            </a:r>
            <a:r>
              <a:rPr b="0" lang="en-US" sz="3600" spc="-97" strike="noStrike">
                <a:solidFill>
                  <a:srgbClr val="18579b"/>
                </a:solidFill>
                <a:latin typeface="Avenir Next Condensed Demi Bold"/>
              </a:rPr>
              <a:t>MODÈLES</a:t>
            </a:r>
            <a:r>
              <a:rPr b="0" lang="en-US" sz="3600" spc="-97" strike="noStrike">
                <a:solidFill>
                  <a:srgbClr val="18579b"/>
                </a:solidFill>
                <a:latin typeface="Gill Sans"/>
              </a:rPr>
              <a:t> </a:t>
            </a:r>
            <a:r>
              <a:rPr b="0" lang="en-US" sz="3600" spc="-97" strike="noStrike">
                <a:solidFill>
                  <a:srgbClr val="18579b"/>
                </a:solidFill>
                <a:latin typeface="Avenir Next Condensed Demi Bold"/>
              </a:rPr>
              <a:t>3D</a:t>
            </a:r>
            <a:r>
              <a:rPr b="0" lang="en-US" sz="3600" spc="-97" strike="noStrike">
                <a:solidFill>
                  <a:srgbClr val="18579b"/>
                </a:solidFill>
                <a:latin typeface="Gill Sans"/>
              </a:rPr>
              <a:t> ?</a:t>
            </a:r>
            <a:endParaRPr b="0" lang="en-US" sz="3600" spc="-1" strike="noStrike">
              <a:solidFill>
                <a:srgbClr val="000000"/>
              </a:solidFill>
              <a:latin typeface="Calibri"/>
            </a:endParaRPr>
          </a:p>
        </p:txBody>
      </p:sp>
      <p:sp>
        <p:nvSpPr>
          <p:cNvPr id="299" name="TextShape 2"/>
          <p:cNvSpPr txBox="1"/>
          <p:nvPr/>
        </p:nvSpPr>
        <p:spPr>
          <a:xfrm>
            <a:off x="251640" y="836640"/>
            <a:ext cx="8136720" cy="3024000"/>
          </a:xfrm>
          <a:prstGeom prst="rect">
            <a:avLst/>
          </a:prstGeom>
          <a:noFill/>
          <a:ln>
            <a:noFill/>
          </a:ln>
        </p:spPr>
        <p:txBody>
          <a:bodyPr>
            <a:normAutofit/>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Capture d’objets réels</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Conception par software</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Algorithmes, visualisation de données</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Librairies de “assets”</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Mais un grand nombre de formats parfois incompatibles</a:t>
            </a:r>
            <a:endParaRPr b="0" lang="en-US" sz="3200" spc="-1" strike="noStrike">
              <a:solidFill>
                <a:srgbClr val="000000"/>
              </a:solidFill>
              <a:latin typeface="Avenir Next Condensed Regular"/>
            </a:endParaRPr>
          </a:p>
        </p:txBody>
      </p:sp>
      <p:sp>
        <p:nvSpPr>
          <p:cNvPr id="300"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4E7E50C5-336D-45CB-B35A-6F2150E74DB3}"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301" name="Image 6" descr=""/>
          <p:cNvPicPr/>
          <p:nvPr/>
        </p:nvPicPr>
        <p:blipFill>
          <a:blip r:embed="rId1"/>
          <a:stretch/>
        </p:blipFill>
        <p:spPr>
          <a:xfrm>
            <a:off x="4788000" y="3933000"/>
            <a:ext cx="3106440" cy="2437920"/>
          </a:xfrm>
          <a:prstGeom prst="rect">
            <a:avLst/>
          </a:prstGeom>
          <a:ln>
            <a:noFill/>
          </a:ln>
        </p:spPr>
      </p:pic>
      <p:pic>
        <p:nvPicPr>
          <p:cNvPr id="302" name="Picture 4" descr=""/>
          <p:cNvPicPr/>
          <p:nvPr/>
        </p:nvPicPr>
        <p:blipFill>
          <a:blip r:embed="rId2"/>
          <a:stretch/>
        </p:blipFill>
        <p:spPr>
          <a:xfrm>
            <a:off x="539640" y="3933000"/>
            <a:ext cx="3903480" cy="2383920"/>
          </a:xfrm>
          <a:prstGeom prst="rect">
            <a:avLst/>
          </a:prstGeom>
          <a:ln w="9360">
            <a:solidFill>
              <a:schemeClr val="folHlink"/>
            </a:solidFill>
            <a:miter/>
          </a:ln>
        </p:spPr>
      </p:pic>
      <p:sp>
        <p:nvSpPr>
          <p:cNvPr id="303"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MODÉLISATION</a:t>
            </a:r>
            <a:endParaRPr b="0" lang="en-US" sz="3600" spc="-1" strike="noStrike">
              <a:solidFill>
                <a:srgbClr val="000000"/>
              </a:solidFill>
              <a:latin typeface="Calibri"/>
            </a:endParaRPr>
          </a:p>
        </p:txBody>
      </p:sp>
      <p:sp>
        <p:nvSpPr>
          <p:cNvPr id="305" name="TextShape 2"/>
          <p:cNvSpPr txBox="1"/>
          <p:nvPr/>
        </p:nvSpPr>
        <p:spPr>
          <a:xfrm>
            <a:off x="251640" y="1148760"/>
            <a:ext cx="7619760" cy="4800240"/>
          </a:xfrm>
          <a:prstGeom prst="rect">
            <a:avLst/>
          </a:prstGeom>
          <a:noFill/>
          <a:ln>
            <a:noFill/>
          </a:ln>
        </p:spPr>
        <p:txBody>
          <a:bodyPr>
            <a:normAutofit/>
          </a:bodyPr>
          <a:p>
            <a:pPr marL="114480">
              <a:lnSpc>
                <a:spcPct val="90000"/>
              </a:lnSpc>
              <a:spcBef>
                <a:spcPts val="641"/>
              </a:spcBef>
            </a:pPr>
            <a:r>
              <a:rPr b="0" lang="en-US" sz="3200" spc="-1" strike="noStrike">
                <a:solidFill>
                  <a:srgbClr val="000000"/>
                </a:solidFill>
                <a:latin typeface="Avenir Next Condensed Regular"/>
              </a:rPr>
              <a:t>Différentes représentations : </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Points</a:t>
            </a:r>
            <a:endParaRPr b="0" lang="en-US" sz="3200" spc="-1" strike="noStrike">
              <a:solidFill>
                <a:srgbClr val="000000"/>
              </a:solidFill>
              <a:latin typeface="Avenir Next Condensed Regular"/>
            </a:endParaRPr>
          </a:p>
        </p:txBody>
      </p:sp>
      <p:sp>
        <p:nvSpPr>
          <p:cNvPr id="306"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5BF41B99-5425-4EC9-A6C3-F137B602DEC7}"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307" name="Picture 4" descr=""/>
          <p:cNvPicPr/>
          <p:nvPr/>
        </p:nvPicPr>
        <p:blipFill>
          <a:blip r:embed="rId1"/>
          <a:stretch/>
        </p:blipFill>
        <p:spPr>
          <a:xfrm>
            <a:off x="5292000" y="620640"/>
            <a:ext cx="1794960" cy="2883960"/>
          </a:xfrm>
          <a:prstGeom prst="rect">
            <a:avLst/>
          </a:prstGeom>
          <a:ln>
            <a:noFill/>
          </a:ln>
        </p:spPr>
      </p:pic>
      <p:sp>
        <p:nvSpPr>
          <p:cNvPr id="308"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309" name="Image 4" descr=""/>
          <p:cNvPicPr/>
          <p:nvPr/>
        </p:nvPicPr>
        <p:blipFill>
          <a:blip r:embed="rId2"/>
          <a:stretch/>
        </p:blipFill>
        <p:spPr>
          <a:xfrm>
            <a:off x="1043640" y="3645000"/>
            <a:ext cx="7095240" cy="273600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MODÉLISATION</a:t>
            </a:r>
            <a:endParaRPr b="0" lang="en-US" sz="3600" spc="-1" strike="noStrike">
              <a:solidFill>
                <a:srgbClr val="000000"/>
              </a:solidFill>
              <a:latin typeface="Calibri"/>
            </a:endParaRPr>
          </a:p>
        </p:txBody>
      </p:sp>
      <p:sp>
        <p:nvSpPr>
          <p:cNvPr id="311" name="TextShape 2"/>
          <p:cNvSpPr txBox="1"/>
          <p:nvPr/>
        </p:nvSpPr>
        <p:spPr>
          <a:xfrm>
            <a:off x="251640" y="1148760"/>
            <a:ext cx="7619760" cy="4800240"/>
          </a:xfrm>
          <a:prstGeom prst="rect">
            <a:avLst/>
          </a:prstGeom>
          <a:noFill/>
          <a:ln>
            <a:noFill/>
          </a:ln>
        </p:spPr>
        <p:txBody>
          <a:bodyPr>
            <a:normAutofit/>
          </a:bodyPr>
          <a:p>
            <a:pPr marL="114480">
              <a:lnSpc>
                <a:spcPct val="90000"/>
              </a:lnSpc>
              <a:spcBef>
                <a:spcPts val="641"/>
              </a:spcBef>
            </a:pPr>
            <a:r>
              <a:rPr b="0" lang="en-US" sz="3200" spc="-1" strike="noStrike">
                <a:solidFill>
                  <a:srgbClr val="000000"/>
                </a:solidFill>
                <a:latin typeface="Avenir Next Condensed Regular"/>
              </a:rPr>
              <a:t>Différentes représentations : </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Points</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Polygones</a:t>
            </a:r>
            <a:endParaRPr b="0" lang="en-US" sz="3200" spc="-1" strike="noStrike">
              <a:solidFill>
                <a:srgbClr val="000000"/>
              </a:solidFill>
              <a:latin typeface="Avenir Next Condensed Regular"/>
            </a:endParaRPr>
          </a:p>
        </p:txBody>
      </p:sp>
      <p:sp>
        <p:nvSpPr>
          <p:cNvPr id="312"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C7F44458-0367-4BF0-BC20-2518776365F8}"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313" name="Image 4" descr=""/>
          <p:cNvPicPr/>
          <p:nvPr/>
        </p:nvPicPr>
        <p:blipFill>
          <a:blip r:embed="rId1"/>
          <a:stretch/>
        </p:blipFill>
        <p:spPr>
          <a:xfrm>
            <a:off x="4500000" y="1124640"/>
            <a:ext cx="3174480" cy="1955520"/>
          </a:xfrm>
          <a:prstGeom prst="rect">
            <a:avLst/>
          </a:prstGeom>
          <a:ln>
            <a:noFill/>
          </a:ln>
        </p:spPr>
      </p:pic>
      <p:sp>
        <p:nvSpPr>
          <p:cNvPr id="314"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315" name="Image 2" descr=""/>
          <p:cNvPicPr/>
          <p:nvPr/>
        </p:nvPicPr>
        <p:blipFill>
          <a:blip r:embed="rId2"/>
          <a:stretch/>
        </p:blipFill>
        <p:spPr>
          <a:xfrm>
            <a:off x="611640" y="3933000"/>
            <a:ext cx="2568240" cy="1852200"/>
          </a:xfrm>
          <a:prstGeom prst="rect">
            <a:avLst/>
          </a:prstGeom>
          <a:ln>
            <a:noFill/>
          </a:ln>
        </p:spPr>
      </p:pic>
      <p:grpSp>
        <p:nvGrpSpPr>
          <p:cNvPr id="316" name="Group 5"/>
          <p:cNvGrpSpPr/>
          <p:nvPr/>
        </p:nvGrpSpPr>
        <p:grpSpPr>
          <a:xfrm>
            <a:off x="3132000" y="3717000"/>
            <a:ext cx="3588840" cy="2266560"/>
            <a:chOff x="3132000" y="3717000"/>
            <a:chExt cx="3588840" cy="2266560"/>
          </a:xfrm>
        </p:grpSpPr>
        <p:pic>
          <p:nvPicPr>
            <p:cNvPr id="317" name="Image 4" descr=""/>
            <p:cNvPicPr/>
            <p:nvPr/>
          </p:nvPicPr>
          <p:blipFill>
            <a:blip r:embed="rId3"/>
            <a:stretch/>
          </p:blipFill>
          <p:spPr>
            <a:xfrm>
              <a:off x="3132000" y="3717000"/>
              <a:ext cx="3588840" cy="2266560"/>
            </a:xfrm>
            <a:prstGeom prst="rect">
              <a:avLst/>
            </a:prstGeom>
            <a:ln>
              <a:noFill/>
            </a:ln>
          </p:spPr>
        </p:pic>
        <p:sp>
          <p:nvSpPr>
            <p:cNvPr id="318" name="CustomShape 6"/>
            <p:cNvSpPr/>
            <p:nvPr/>
          </p:nvSpPr>
          <p:spPr>
            <a:xfrm flipV="1">
              <a:off x="5148000" y="3212640"/>
              <a:ext cx="359640" cy="647640"/>
            </a:xfrm>
            <a:custGeom>
              <a:avLst/>
              <a:gdLst/>
              <a:ahLst/>
              <a:rect l="l" t="t" r="r" b="b"/>
              <a:pathLst>
                <a:path w="21600" h="21600">
                  <a:moveTo>
                    <a:pt x="0" y="0"/>
                  </a:moveTo>
                  <a:lnTo>
                    <a:pt x="21600" y="21600"/>
                  </a:lnTo>
                </a:path>
              </a:pathLst>
            </a:custGeom>
            <a:noFill/>
            <a:ln>
              <a:round/>
              <a:tailEnd len="med" type="triangle" w="med"/>
            </a:ln>
          </p:spPr>
          <p:style>
            <a:lnRef idx="2">
              <a:schemeClr val="accent1"/>
            </a:lnRef>
            <a:fillRef idx="0">
              <a:schemeClr val="accent1"/>
            </a:fillRef>
            <a:effectRef idx="1">
              <a:schemeClr val="accent1"/>
            </a:effectRef>
            <a:fontRef idx="minor"/>
          </p:style>
        </p:sp>
        <p:sp>
          <p:nvSpPr>
            <p:cNvPr id="319" name="CustomShape 7"/>
            <p:cNvSpPr/>
            <p:nvPr/>
          </p:nvSpPr>
          <p:spPr>
            <a:xfrm>
              <a:off x="5499720" y="3789000"/>
              <a:ext cx="3502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a:solidFill>
                    <a:srgbClr val="000000"/>
                  </a:solidFill>
                  <a:latin typeface="Calibri"/>
                  <a:ea typeface="ＭＳ Ｐゴシック"/>
                </a:rPr>
                <a:t>N</a:t>
              </a:r>
              <a:endParaRPr b="0" lang="fr-FR" sz="1800" spc="-1" strike="noStrike">
                <a:latin typeface="Arial"/>
              </a:endParaRPr>
            </a:p>
          </p:txBody>
        </p:sp>
      </p:gr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Image 7" descr=""/>
          <p:cNvPicPr/>
          <p:nvPr/>
        </p:nvPicPr>
        <p:blipFill>
          <a:blip r:embed="rId1"/>
          <a:srcRect l="0" t="0" r="5302" b="0"/>
          <a:stretch/>
        </p:blipFill>
        <p:spPr>
          <a:xfrm>
            <a:off x="0" y="-63720"/>
            <a:ext cx="9143640" cy="6952320"/>
          </a:xfrm>
          <a:prstGeom prst="rect">
            <a:avLst/>
          </a:prstGeom>
          <a:ln>
            <a:noFill/>
          </a:ln>
        </p:spPr>
      </p:pic>
      <p:sp>
        <p:nvSpPr>
          <p:cNvPr id="182" name="TextShape 1"/>
          <p:cNvSpPr txBox="1"/>
          <p:nvPr/>
        </p:nvSpPr>
        <p:spPr>
          <a:xfrm>
            <a:off x="645840" y="1276560"/>
            <a:ext cx="8066160" cy="5245200"/>
          </a:xfrm>
          <a:prstGeom prst="rect">
            <a:avLst/>
          </a:prstGeom>
          <a:solidFill>
            <a:srgbClr val="d9d9d9">
              <a:alpha val="73000"/>
            </a:srgbClr>
          </a:solidFill>
          <a:ln>
            <a:noFill/>
          </a:ln>
        </p:spPr>
        <p:txBody>
          <a:bodyPr/>
          <a:p>
            <a:pPr marL="343080" indent="-228240">
              <a:lnSpc>
                <a:spcPct val="100000"/>
              </a:lnSpc>
              <a:spcBef>
                <a:spcPts val="720"/>
              </a:spcBef>
              <a:buClr>
                <a:srgbClr val="2c7c9f"/>
              </a:buClr>
              <a:buFont typeface="Arial"/>
              <a:buChar char="•"/>
            </a:pPr>
            <a:r>
              <a:rPr b="0" lang="en-US" sz="3600" spc="-1" strike="noStrike">
                <a:solidFill>
                  <a:srgbClr val="000000"/>
                </a:solidFill>
                <a:latin typeface="Avenir Next Condensed Regular"/>
              </a:rPr>
              <a:t>Tour des définitions</a:t>
            </a:r>
            <a:endParaRPr b="0" lang="en-US" sz="3600" spc="-1" strike="noStrike">
              <a:solidFill>
                <a:srgbClr val="000000"/>
              </a:solidFill>
              <a:latin typeface="Avenir Next Condensed Regular"/>
            </a:endParaRPr>
          </a:p>
          <a:p>
            <a:pPr marL="343080" indent="-228240">
              <a:lnSpc>
                <a:spcPct val="100000"/>
              </a:lnSpc>
              <a:spcBef>
                <a:spcPts val="720"/>
              </a:spcBef>
              <a:buClr>
                <a:srgbClr val="2c7c9f"/>
              </a:buClr>
              <a:buFont typeface="Arial"/>
              <a:buChar char="•"/>
            </a:pPr>
            <a:r>
              <a:rPr b="0" lang="en-US" sz="3600" spc="-1" strike="noStrike">
                <a:solidFill>
                  <a:srgbClr val="000000"/>
                </a:solidFill>
                <a:latin typeface="Avenir Next Condensed Regular"/>
              </a:rPr>
              <a:t>Historique</a:t>
            </a:r>
            <a:endParaRPr b="0" lang="en-US" sz="3600" spc="-1" strike="noStrike">
              <a:solidFill>
                <a:srgbClr val="000000"/>
              </a:solidFill>
              <a:latin typeface="Avenir Next Condensed Regular"/>
            </a:endParaRPr>
          </a:p>
          <a:p>
            <a:pPr marL="343080" indent="-228240">
              <a:lnSpc>
                <a:spcPct val="100000"/>
              </a:lnSpc>
              <a:spcBef>
                <a:spcPts val="720"/>
              </a:spcBef>
              <a:buClr>
                <a:srgbClr val="2c7c9f"/>
              </a:buClr>
              <a:buFont typeface="Arial"/>
              <a:buChar char="•"/>
            </a:pPr>
            <a:r>
              <a:rPr b="0" lang="en-US" sz="3600" spc="-1" strike="noStrike">
                <a:solidFill>
                  <a:srgbClr val="000000"/>
                </a:solidFill>
                <a:latin typeface="Avenir Next Condensed Regular"/>
              </a:rPr>
              <a:t>De quoi avons nous besoin pour créer un environnement virtuel ?</a:t>
            </a:r>
            <a:endParaRPr b="0" lang="en-US" sz="3600" spc="-1" strike="noStrike">
              <a:solidFill>
                <a:srgbClr val="000000"/>
              </a:solidFill>
              <a:latin typeface="Avenir Next Condensed Regular"/>
            </a:endParaRPr>
          </a:p>
          <a:p>
            <a:pPr marL="114480">
              <a:lnSpc>
                <a:spcPct val="100000"/>
              </a:lnSpc>
              <a:spcBef>
                <a:spcPts val="720"/>
              </a:spcBef>
            </a:pPr>
            <a:endParaRPr b="0" lang="en-US" sz="3600" spc="-1" strike="noStrike">
              <a:solidFill>
                <a:srgbClr val="000000"/>
              </a:solidFill>
              <a:latin typeface="Avenir Next Condensed Regular"/>
            </a:endParaRPr>
          </a:p>
          <a:p>
            <a:pPr>
              <a:lnSpc>
                <a:spcPct val="100000"/>
              </a:lnSpc>
              <a:spcBef>
                <a:spcPts val="720"/>
              </a:spcBef>
            </a:pPr>
            <a:endParaRPr b="0" lang="en-US" sz="3600" spc="-1" strike="noStrike">
              <a:solidFill>
                <a:srgbClr val="000000"/>
              </a:solidFill>
              <a:latin typeface="Avenir Next Condensed Regular"/>
            </a:endParaRPr>
          </a:p>
          <a:p>
            <a:pPr>
              <a:lnSpc>
                <a:spcPct val="100000"/>
              </a:lnSpc>
              <a:spcBef>
                <a:spcPts val="561"/>
              </a:spcBef>
            </a:pPr>
            <a:endParaRPr b="0" lang="en-US" sz="3600" spc="-1" strike="noStrike">
              <a:solidFill>
                <a:srgbClr val="000000"/>
              </a:solidFill>
              <a:latin typeface="Avenir Next Condensed Regular"/>
            </a:endParaRPr>
          </a:p>
        </p:txBody>
      </p:sp>
      <p:sp>
        <p:nvSpPr>
          <p:cNvPr id="183"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184"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799E38F9-D174-4666-8BB2-498AEB2670AD}"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MODÉLISATION</a:t>
            </a:r>
            <a:endParaRPr b="0" lang="en-US" sz="3600" spc="-1" strike="noStrike">
              <a:solidFill>
                <a:srgbClr val="000000"/>
              </a:solidFill>
              <a:latin typeface="Calibri"/>
            </a:endParaRPr>
          </a:p>
        </p:txBody>
      </p:sp>
      <p:sp>
        <p:nvSpPr>
          <p:cNvPr id="321" name="TextShape 2"/>
          <p:cNvSpPr txBox="1"/>
          <p:nvPr/>
        </p:nvSpPr>
        <p:spPr>
          <a:xfrm>
            <a:off x="251640" y="1148760"/>
            <a:ext cx="7619760" cy="2423880"/>
          </a:xfrm>
          <a:prstGeom prst="rect">
            <a:avLst/>
          </a:prstGeom>
          <a:noFill/>
          <a:ln>
            <a:noFill/>
          </a:ln>
        </p:spPr>
        <p:txBody>
          <a:bodyPr>
            <a:normAutofit/>
          </a:bodyPr>
          <a:p>
            <a:pPr marL="114480">
              <a:lnSpc>
                <a:spcPct val="90000"/>
              </a:lnSpc>
              <a:spcBef>
                <a:spcPts val="641"/>
              </a:spcBef>
            </a:pPr>
            <a:r>
              <a:rPr b="0" lang="en-US" sz="3200" spc="-1" strike="noStrike">
                <a:solidFill>
                  <a:srgbClr val="000000"/>
                </a:solidFill>
                <a:latin typeface="Avenir Next Condensed Regular"/>
              </a:rPr>
              <a:t>Différentes représentations : </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Points</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Polygones</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Courbes &gt; Surfaces</a:t>
            </a:r>
            <a:endParaRPr b="0" lang="en-US" sz="3200" spc="-1" strike="noStrike">
              <a:solidFill>
                <a:srgbClr val="000000"/>
              </a:solidFill>
              <a:latin typeface="Avenir Next Condensed Regular"/>
            </a:endParaRPr>
          </a:p>
        </p:txBody>
      </p:sp>
      <p:sp>
        <p:nvSpPr>
          <p:cNvPr id="322"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80D42FEE-258F-410E-A327-F5BCFBADC99C}"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323" name="Picture 5" descr=""/>
          <p:cNvPicPr/>
          <p:nvPr/>
        </p:nvPicPr>
        <p:blipFill>
          <a:blip r:embed="rId1"/>
          <a:stretch/>
        </p:blipFill>
        <p:spPr>
          <a:xfrm>
            <a:off x="5364000" y="620640"/>
            <a:ext cx="2355480" cy="2520000"/>
          </a:xfrm>
          <a:prstGeom prst="rect">
            <a:avLst/>
          </a:prstGeom>
          <a:ln>
            <a:noFill/>
          </a:ln>
        </p:spPr>
      </p:pic>
      <p:sp>
        <p:nvSpPr>
          <p:cNvPr id="324"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325" name="Picture 4" descr=""/>
          <p:cNvPicPr/>
          <p:nvPr/>
        </p:nvPicPr>
        <p:blipFill>
          <a:blip r:embed="rId2"/>
          <a:srcRect l="15687" t="14114" r="10582" b="12156"/>
          <a:stretch/>
        </p:blipFill>
        <p:spPr>
          <a:xfrm>
            <a:off x="304920" y="3596760"/>
            <a:ext cx="3778920" cy="2712240"/>
          </a:xfrm>
          <a:prstGeom prst="rect">
            <a:avLst/>
          </a:prstGeom>
          <a:ln>
            <a:noFill/>
          </a:ln>
        </p:spPr>
      </p:pic>
      <p:pic>
        <p:nvPicPr>
          <p:cNvPr id="326" name="Picture 5" descr=""/>
          <p:cNvPicPr/>
          <p:nvPr/>
        </p:nvPicPr>
        <p:blipFill>
          <a:blip r:embed="rId3"/>
          <a:srcRect l="4532" t="4544" r="10442" b="10461"/>
          <a:stretch/>
        </p:blipFill>
        <p:spPr>
          <a:xfrm>
            <a:off x="4361760" y="3575880"/>
            <a:ext cx="3633480" cy="273060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REPRÉSENTATIONS</a:t>
            </a:r>
            <a:r>
              <a:rPr b="0" lang="en-US" sz="3200" spc="-97" strike="noStrike">
                <a:solidFill>
                  <a:srgbClr val="18579b"/>
                </a:solidFill>
                <a:latin typeface="Gill Sans"/>
              </a:rPr>
              <a:t> </a:t>
            </a:r>
            <a:r>
              <a:rPr b="0" lang="en-US" sz="3600" spc="-97" strike="noStrike">
                <a:solidFill>
                  <a:srgbClr val="18579b"/>
                </a:solidFill>
                <a:latin typeface="Avenir Next Condensed Demi Bold"/>
              </a:rPr>
              <a:t>NON</a:t>
            </a:r>
            <a:r>
              <a:rPr b="0" lang="en-US" sz="3200" spc="-97" strike="noStrike">
                <a:solidFill>
                  <a:srgbClr val="18579b"/>
                </a:solidFill>
                <a:latin typeface="Gill Sans"/>
              </a:rPr>
              <a:t> </a:t>
            </a:r>
            <a:r>
              <a:rPr b="0" lang="en-US" sz="3600" spc="-97" strike="noStrike">
                <a:solidFill>
                  <a:srgbClr val="18579b"/>
                </a:solidFill>
                <a:latin typeface="Avenir Next Condensed Demi Bold"/>
              </a:rPr>
              <a:t>PARAMÉTRIQUES</a:t>
            </a:r>
            <a:endParaRPr b="0" lang="en-US" sz="3600" spc="-1" strike="noStrike">
              <a:solidFill>
                <a:srgbClr val="000000"/>
              </a:solidFill>
              <a:latin typeface="Calibri"/>
            </a:endParaRPr>
          </a:p>
        </p:txBody>
      </p:sp>
      <p:sp>
        <p:nvSpPr>
          <p:cNvPr id="328" name="TextShape 2"/>
          <p:cNvSpPr txBox="1"/>
          <p:nvPr/>
        </p:nvSpPr>
        <p:spPr>
          <a:xfrm>
            <a:off x="251640" y="1148760"/>
            <a:ext cx="8352720" cy="2783880"/>
          </a:xfrm>
          <a:prstGeom prst="rect">
            <a:avLst/>
          </a:prstGeom>
          <a:noFill/>
          <a:ln>
            <a:noFill/>
          </a:ln>
        </p:spPr>
        <p:txBody>
          <a:bodyPr>
            <a:normAutofit/>
          </a:bodyPr>
          <a:p>
            <a:pPr marL="343080" indent="-342720">
              <a:lnSpc>
                <a:spcPct val="100000"/>
              </a:lnSpc>
              <a:spcBef>
                <a:spcPts val="479"/>
              </a:spcBef>
              <a:buClr>
                <a:srgbClr val="2c7c9f"/>
              </a:buClr>
              <a:buFont typeface="Arial"/>
              <a:buChar char="•"/>
            </a:pPr>
            <a:r>
              <a:rPr b="0" lang="en-US" sz="2400" spc="-1" strike="noStrike">
                <a:solidFill>
                  <a:srgbClr val="000000"/>
                </a:solidFill>
                <a:latin typeface="Avenir Next Condensed Regular"/>
              </a:rPr>
              <a:t>Explicites &gt; </a:t>
            </a:r>
            <a:r>
              <a:rPr b="0" i="1" lang="en-US" sz="2400" spc="-1" strike="noStrike">
                <a:solidFill>
                  <a:srgbClr val="000000"/>
                </a:solidFill>
                <a:latin typeface="Avenir Next Condensed Regular"/>
              </a:rPr>
              <a:t>y = f(x)</a:t>
            </a:r>
            <a:r>
              <a:rPr b="0" lang="en-US" sz="2400" spc="-1" strike="noStrike">
                <a:solidFill>
                  <a:srgbClr val="000000"/>
                </a:solidFill>
                <a:latin typeface="Avenir Next Condensed Regular"/>
              </a:rPr>
              <a:t>,  i.e.  ligne droite </a:t>
            </a:r>
            <a:r>
              <a:rPr b="0" i="1" lang="en-US" sz="2400" spc="-1" strike="noStrike">
                <a:solidFill>
                  <a:srgbClr val="000000"/>
                </a:solidFill>
                <a:latin typeface="Avenir Next Condensed Regular"/>
              </a:rPr>
              <a:t>y = mx + b</a:t>
            </a:r>
            <a:endParaRPr b="0" lang="en-US" sz="2400" spc="-1" strike="noStrike">
              <a:solidFill>
                <a:srgbClr val="000000"/>
              </a:solidFill>
              <a:latin typeface="Avenir Next Condensed Regular"/>
            </a:endParaRPr>
          </a:p>
          <a:p>
            <a:pPr marL="343080" indent="-342720">
              <a:lnSpc>
                <a:spcPct val="100000"/>
              </a:lnSpc>
              <a:spcBef>
                <a:spcPts val="479"/>
              </a:spcBef>
              <a:buClr>
                <a:srgbClr val="2c7c9f"/>
              </a:buClr>
              <a:buFont typeface="Arial"/>
              <a:buChar char="•"/>
            </a:pPr>
            <a:r>
              <a:rPr b="0" lang="en-US" sz="2400" spc="-1" strike="noStrike">
                <a:solidFill>
                  <a:srgbClr val="000000"/>
                </a:solidFill>
                <a:latin typeface="Avenir Next Condensed Regular"/>
              </a:rPr>
              <a:t>Implicites &gt; f(x,y) = 0  i.e.  </a:t>
            </a:r>
            <a:r>
              <a:rPr b="0" i="1" lang="en-US" sz="2400" spc="-1" strike="noStrike">
                <a:solidFill>
                  <a:srgbClr val="000000"/>
                </a:solidFill>
                <a:latin typeface="Avenir Next Condensed Regular"/>
              </a:rPr>
              <a:t>ax</a:t>
            </a:r>
            <a:r>
              <a:rPr b="0" i="1" lang="en-US" sz="2400" spc="-1" strike="noStrike" baseline="30000">
                <a:solidFill>
                  <a:srgbClr val="000000"/>
                </a:solidFill>
                <a:latin typeface="Avenir Next Condensed Regular"/>
              </a:rPr>
              <a:t>2</a:t>
            </a:r>
            <a:r>
              <a:rPr b="0" i="1" lang="en-US" sz="2400" spc="-1" strike="noStrike">
                <a:solidFill>
                  <a:srgbClr val="000000"/>
                </a:solidFill>
                <a:latin typeface="Avenir Next Condensed Regular"/>
              </a:rPr>
              <a:t> + 2bxy + cy</a:t>
            </a:r>
            <a:r>
              <a:rPr b="0" i="1" lang="en-US" sz="2400" spc="-1" strike="noStrike" baseline="30000">
                <a:solidFill>
                  <a:srgbClr val="000000"/>
                </a:solidFill>
                <a:latin typeface="Avenir Next Condensed Regular"/>
              </a:rPr>
              <a:t>2</a:t>
            </a:r>
            <a:r>
              <a:rPr b="0" i="1" lang="en-US" sz="2400" spc="-1" strike="noStrike">
                <a:solidFill>
                  <a:srgbClr val="000000"/>
                </a:solidFill>
                <a:latin typeface="Avenir Next Condensed Regular"/>
              </a:rPr>
              <a:t> + 2dx + 2ey + f = 0</a:t>
            </a:r>
            <a:endParaRPr b="0" lang="en-US" sz="2400" spc="-1" strike="noStrike">
              <a:solidFill>
                <a:srgbClr val="000000"/>
              </a:solidFill>
              <a:latin typeface="Avenir Next Condensed Regular"/>
            </a:endParaRPr>
          </a:p>
          <a:p>
            <a:pPr marL="343080" indent="-228240">
              <a:lnSpc>
                <a:spcPct val="100000"/>
              </a:lnSpc>
              <a:spcBef>
                <a:spcPts val="479"/>
              </a:spcBef>
              <a:buClr>
                <a:srgbClr val="2c7c9f"/>
              </a:buClr>
              <a:buFont typeface="Arial"/>
              <a:buChar char="•"/>
            </a:pPr>
            <a:r>
              <a:rPr b="0" i="1" lang="en-US" sz="2400" spc="-1" strike="noStrike">
                <a:solidFill>
                  <a:srgbClr val="000000"/>
                </a:solidFill>
                <a:latin typeface="Avenir Next Condensed Regular"/>
              </a:rPr>
              <a:t>L’incrément constant de x ou y n’est pas distribué uniformément sur la surface</a:t>
            </a:r>
            <a:endParaRPr b="0" lang="en-US" sz="2400" spc="-1" strike="noStrike">
              <a:solidFill>
                <a:srgbClr val="000000"/>
              </a:solidFill>
              <a:latin typeface="Avenir Next Condensed Regular"/>
            </a:endParaRPr>
          </a:p>
          <a:p>
            <a:pPr>
              <a:lnSpc>
                <a:spcPct val="100000"/>
              </a:lnSpc>
              <a:spcBef>
                <a:spcPts val="479"/>
              </a:spcBef>
            </a:pPr>
            <a:endParaRPr b="0" lang="en-US" sz="2400" spc="-1" strike="noStrike">
              <a:solidFill>
                <a:srgbClr val="000000"/>
              </a:solidFill>
              <a:latin typeface="Avenir Next Condensed Regular"/>
            </a:endParaRPr>
          </a:p>
        </p:txBody>
      </p:sp>
      <p:sp>
        <p:nvSpPr>
          <p:cNvPr id="329"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0A634FC4-B094-4AB1-9267-0537E45EF26B}"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330" name="Image 6" descr=""/>
          <p:cNvPicPr/>
          <p:nvPr/>
        </p:nvPicPr>
        <p:blipFill>
          <a:blip r:embed="rId1"/>
          <a:stretch/>
        </p:blipFill>
        <p:spPr>
          <a:xfrm>
            <a:off x="2225520" y="2694240"/>
            <a:ext cx="5742360" cy="3608640"/>
          </a:xfrm>
          <a:prstGeom prst="rect">
            <a:avLst/>
          </a:prstGeom>
          <a:ln>
            <a:noFill/>
          </a:ln>
        </p:spPr>
      </p:pic>
      <p:sp>
        <p:nvSpPr>
          <p:cNvPr id="331" name="CustomShape 4"/>
          <p:cNvSpPr/>
          <p:nvPr/>
        </p:nvSpPr>
        <p:spPr>
          <a:xfrm>
            <a:off x="2543040" y="6360480"/>
            <a:ext cx="5923800" cy="303480"/>
          </a:xfrm>
          <a:prstGeom prst="rect">
            <a:avLst/>
          </a:prstGeom>
          <a:noFill/>
          <a:ln>
            <a:noFill/>
          </a:ln>
        </p:spPr>
        <p:style>
          <a:lnRef idx="0"/>
          <a:fillRef idx="0"/>
          <a:effectRef idx="0"/>
          <a:fontRef idx="minor"/>
        </p:style>
        <p:txBody>
          <a:bodyPr lIns="90000" rIns="90000" tIns="45000" bIns="45000"/>
          <a:p>
            <a:pPr>
              <a:lnSpc>
                <a:spcPct val="100000"/>
              </a:lnSpc>
            </a:pPr>
            <a:r>
              <a:rPr b="0" i="1" lang="fr-FR" sz="1400" spc="-1" strike="noStrike">
                <a:solidFill>
                  <a:srgbClr val="000000"/>
                </a:solidFill>
                <a:latin typeface="Times New Roman"/>
                <a:ea typeface="ＭＳ Ｐゴシック"/>
              </a:rPr>
              <a:t>http://www.maths-et-tiques.fr/index.php/detentes/les-coniques</a:t>
            </a:r>
            <a:endParaRPr b="0" lang="fr-FR" sz="1400" spc="-1" strike="noStrike">
              <a:latin typeface="Arial"/>
            </a:endParaRPr>
          </a:p>
        </p:txBody>
      </p:sp>
      <p:sp>
        <p:nvSpPr>
          <p:cNvPr id="332" name="TextShape 5"/>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COURBES</a:t>
            </a:r>
            <a:r>
              <a:rPr b="0" lang="en-US" sz="3600" spc="-97" strike="noStrike">
                <a:solidFill>
                  <a:srgbClr val="18579b"/>
                </a:solidFill>
                <a:latin typeface="Gill Sans"/>
              </a:rPr>
              <a:t> </a:t>
            </a:r>
            <a:r>
              <a:rPr b="0" lang="en-US" sz="3600" spc="-97" strike="noStrike">
                <a:solidFill>
                  <a:srgbClr val="18579b"/>
                </a:solidFill>
                <a:latin typeface="Avenir Next Condensed Demi Bold"/>
              </a:rPr>
              <a:t>PARAMÉTRIQUES</a:t>
            </a:r>
            <a:endParaRPr b="0" lang="en-US" sz="3600" spc="-1" strike="noStrike">
              <a:solidFill>
                <a:srgbClr val="000000"/>
              </a:solidFill>
              <a:latin typeface="Calibri"/>
            </a:endParaRPr>
          </a:p>
        </p:txBody>
      </p:sp>
      <p:sp>
        <p:nvSpPr>
          <p:cNvPr id="334" name="TextShape 2"/>
          <p:cNvSpPr txBox="1"/>
          <p:nvPr/>
        </p:nvSpPr>
        <p:spPr>
          <a:xfrm>
            <a:off x="251640" y="1148760"/>
            <a:ext cx="7619760" cy="4800240"/>
          </a:xfrm>
          <a:prstGeom prst="rect">
            <a:avLst/>
          </a:prstGeom>
          <a:noFill/>
          <a:ln>
            <a:noFill/>
          </a:ln>
        </p:spPr>
        <p:txBody>
          <a:bodyPr/>
          <a:p>
            <a:pPr marL="343080" indent="-342720">
              <a:lnSpc>
                <a:spcPct val="100000"/>
              </a:lnSpc>
              <a:spcBef>
                <a:spcPts val="641"/>
              </a:spcBef>
              <a:buClr>
                <a:srgbClr val="2c7c9f"/>
              </a:buClr>
              <a:buFont typeface="Arial"/>
              <a:buChar char="•"/>
            </a:pPr>
            <a:r>
              <a:rPr b="0" lang="en-US" sz="3200" spc="-1" strike="noStrike">
                <a:solidFill>
                  <a:srgbClr val="000000"/>
                </a:solidFill>
                <a:latin typeface="Avenir Next Condensed Regular"/>
              </a:rPr>
              <a:t>x = x(t)  , y = y(t), z = z(t)</a:t>
            </a:r>
            <a:endParaRPr b="0" lang="en-US" sz="3200" spc="-1" strike="noStrike">
              <a:solidFill>
                <a:srgbClr val="000000"/>
              </a:solidFill>
              <a:latin typeface="Avenir Next Condensed Regular"/>
            </a:endParaRPr>
          </a:p>
          <a:p>
            <a:pPr marL="343080" indent="-342720">
              <a:lnSpc>
                <a:spcPct val="100000"/>
              </a:lnSpc>
              <a:spcBef>
                <a:spcPts val="641"/>
              </a:spcBef>
              <a:buClr>
                <a:srgbClr val="2c7c9f"/>
              </a:buClr>
              <a:buFont typeface="Arial"/>
              <a:buChar char="•"/>
            </a:pPr>
            <a:r>
              <a:rPr b="0" lang="en-US" sz="3200" spc="-1" strike="noStrike">
                <a:solidFill>
                  <a:srgbClr val="000000"/>
                </a:solidFill>
                <a:latin typeface="Avenir Next Condensed Regular"/>
              </a:rPr>
              <a:t>La position d’un point sera P(t) = [x(t),y(t),z(t)], une seule valeur du paramètre &gt; indépendante des axes</a:t>
            </a:r>
            <a:endParaRPr b="0" lang="en-US" sz="3200" spc="-1" strike="noStrike">
              <a:solidFill>
                <a:srgbClr val="000000"/>
              </a:solidFill>
              <a:latin typeface="Avenir Next Condensed Regular"/>
            </a:endParaRPr>
          </a:p>
          <a:p>
            <a:pPr marL="343080" indent="-342720">
              <a:lnSpc>
                <a:spcPct val="100000"/>
              </a:lnSpc>
              <a:spcBef>
                <a:spcPts val="641"/>
              </a:spcBef>
              <a:buClr>
                <a:srgbClr val="2c7c9f"/>
              </a:buClr>
              <a:buFont typeface="Arial"/>
              <a:buChar char="•"/>
            </a:pPr>
            <a:r>
              <a:rPr b="0" lang="en-US" sz="3200" spc="-1" strike="noStrike">
                <a:solidFill>
                  <a:srgbClr val="000000"/>
                </a:solidFill>
                <a:latin typeface="Avenir Next Condensed Regular"/>
              </a:rPr>
              <a:t>Paramètre généralement normalisé  0 ≤ t ≤ 1</a:t>
            </a:r>
            <a:endParaRPr b="0" lang="en-US" sz="3200" spc="-1" strike="noStrike">
              <a:solidFill>
                <a:srgbClr val="000000"/>
              </a:solidFill>
              <a:latin typeface="Avenir Next Condensed Regular"/>
            </a:endParaRPr>
          </a:p>
          <a:p>
            <a:pPr>
              <a:lnSpc>
                <a:spcPct val="100000"/>
              </a:lnSpc>
              <a:spcBef>
                <a:spcPts val="641"/>
              </a:spcBef>
            </a:pPr>
            <a:endParaRPr b="0" lang="en-US" sz="3200" spc="-1" strike="noStrike">
              <a:solidFill>
                <a:srgbClr val="000000"/>
              </a:solidFill>
              <a:latin typeface="Avenir Next Condensed Regular"/>
            </a:endParaRPr>
          </a:p>
          <a:p>
            <a:pPr>
              <a:lnSpc>
                <a:spcPct val="100000"/>
              </a:lnSpc>
              <a:spcBef>
                <a:spcPts val="641"/>
              </a:spcBef>
            </a:pPr>
            <a:endParaRPr b="0" lang="en-US" sz="3200" spc="-1" strike="noStrike">
              <a:solidFill>
                <a:srgbClr val="000000"/>
              </a:solidFill>
              <a:latin typeface="Avenir Next Condensed Regular"/>
            </a:endParaRPr>
          </a:p>
        </p:txBody>
      </p:sp>
      <p:sp>
        <p:nvSpPr>
          <p:cNvPr id="335"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4FEC2B88-430D-4132-8CF6-C4F560E878D4}"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336" name="Image 3" descr=""/>
          <p:cNvPicPr/>
          <p:nvPr/>
        </p:nvPicPr>
        <p:blipFill>
          <a:blip r:embed="rId1"/>
          <a:stretch/>
        </p:blipFill>
        <p:spPr>
          <a:xfrm>
            <a:off x="1004400" y="3648960"/>
            <a:ext cx="6588000" cy="2775240"/>
          </a:xfrm>
          <a:prstGeom prst="rect">
            <a:avLst/>
          </a:prstGeom>
          <a:ln>
            <a:noFill/>
          </a:ln>
        </p:spPr>
      </p:pic>
      <p:sp>
        <p:nvSpPr>
          <p:cNvPr id="337"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MODÉLISATION</a:t>
            </a:r>
            <a:endParaRPr b="0" lang="en-US" sz="3600" spc="-1" strike="noStrike">
              <a:solidFill>
                <a:srgbClr val="000000"/>
              </a:solidFill>
              <a:latin typeface="Calibri"/>
            </a:endParaRPr>
          </a:p>
        </p:txBody>
      </p:sp>
      <p:sp>
        <p:nvSpPr>
          <p:cNvPr id="339" name="TextShape 2"/>
          <p:cNvSpPr txBox="1"/>
          <p:nvPr/>
        </p:nvSpPr>
        <p:spPr>
          <a:xfrm>
            <a:off x="251640" y="1148760"/>
            <a:ext cx="7619760" cy="4800240"/>
          </a:xfrm>
          <a:prstGeom prst="rect">
            <a:avLst/>
          </a:prstGeom>
          <a:noFill/>
          <a:ln>
            <a:noFill/>
          </a:ln>
        </p:spPr>
        <p:txBody>
          <a:bodyPr>
            <a:normAutofit/>
          </a:bodyPr>
          <a:p>
            <a:pPr marL="114480">
              <a:lnSpc>
                <a:spcPct val="90000"/>
              </a:lnSpc>
              <a:spcBef>
                <a:spcPts val="641"/>
              </a:spcBef>
            </a:pPr>
            <a:r>
              <a:rPr b="0" lang="en-US" sz="3200" spc="-1" strike="noStrike">
                <a:solidFill>
                  <a:srgbClr val="000000"/>
                </a:solidFill>
                <a:latin typeface="Avenir Next Condensed Regular"/>
              </a:rPr>
              <a:t>Différentes représentations : </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Points</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Polygones</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Courbes &gt; Surfaces</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Volume</a:t>
            </a:r>
            <a:endParaRPr b="0" lang="en-US" sz="3200" spc="-1" strike="noStrike">
              <a:solidFill>
                <a:srgbClr val="000000"/>
              </a:solidFill>
              <a:latin typeface="Avenir Next Condensed Regular"/>
            </a:endParaRPr>
          </a:p>
        </p:txBody>
      </p:sp>
      <p:sp>
        <p:nvSpPr>
          <p:cNvPr id="340"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3F9D588D-02ED-4221-8267-7BADE3C748B8}"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341"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342" name="Image 2" descr=""/>
          <p:cNvPicPr/>
          <p:nvPr/>
        </p:nvPicPr>
        <p:blipFill>
          <a:blip r:embed="rId1"/>
          <a:stretch/>
        </p:blipFill>
        <p:spPr>
          <a:xfrm>
            <a:off x="395640" y="3982320"/>
            <a:ext cx="3547800" cy="2542680"/>
          </a:xfrm>
          <a:prstGeom prst="rect">
            <a:avLst/>
          </a:prstGeom>
          <a:ln>
            <a:noFill/>
          </a:ln>
        </p:spPr>
      </p:pic>
      <p:pic>
        <p:nvPicPr>
          <p:cNvPr id="343" name="Image 4" descr=""/>
          <p:cNvPicPr/>
          <p:nvPr/>
        </p:nvPicPr>
        <p:blipFill>
          <a:blip r:embed="rId2"/>
          <a:stretch/>
        </p:blipFill>
        <p:spPr>
          <a:xfrm>
            <a:off x="4428000" y="3838320"/>
            <a:ext cx="3852360" cy="258408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MODÉLISATION</a:t>
            </a:r>
            <a:endParaRPr b="0" lang="en-US" sz="3600" spc="-1" strike="noStrike">
              <a:solidFill>
                <a:srgbClr val="000000"/>
              </a:solidFill>
              <a:latin typeface="Calibri"/>
            </a:endParaRPr>
          </a:p>
        </p:txBody>
      </p:sp>
      <p:sp>
        <p:nvSpPr>
          <p:cNvPr id="345" name="TextShape 2"/>
          <p:cNvSpPr txBox="1"/>
          <p:nvPr/>
        </p:nvSpPr>
        <p:spPr>
          <a:xfrm>
            <a:off x="251640" y="1148760"/>
            <a:ext cx="7619760" cy="4800240"/>
          </a:xfrm>
          <a:prstGeom prst="rect">
            <a:avLst/>
          </a:prstGeom>
          <a:noFill/>
          <a:ln>
            <a:noFill/>
          </a:ln>
        </p:spPr>
        <p:txBody>
          <a:bodyPr>
            <a:normAutofit/>
          </a:bodyPr>
          <a:p>
            <a:pPr marL="343080" indent="-228240">
              <a:lnSpc>
                <a:spcPct val="90000"/>
              </a:lnSpc>
              <a:spcBef>
                <a:spcPts val="641"/>
              </a:spcBef>
              <a:buClr>
                <a:srgbClr val="2c7c9f"/>
              </a:buClr>
              <a:buFont typeface="Arial"/>
              <a:buChar char="•"/>
            </a:pPr>
            <a:r>
              <a:rPr b="0" lang="en-US" sz="3200" spc="-1" strike="noStrike">
                <a:solidFill>
                  <a:srgbClr val="000000"/>
                </a:solidFill>
                <a:latin typeface="Avenir Next Condensed Regular"/>
              </a:rPr>
              <a:t>Différentes représentations : </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Points</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Polygones</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Courbes &gt; Surfaces</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Volume</a:t>
            </a:r>
            <a:endParaRPr b="0" lang="en-US" sz="3200" spc="-1" strike="noStrike">
              <a:solidFill>
                <a:srgbClr val="000000"/>
              </a:solidFill>
              <a:latin typeface="Avenir Next Condensed Regular"/>
            </a:endParaRPr>
          </a:p>
          <a:p>
            <a:pPr lvl="1" marL="640080" indent="-228240">
              <a:lnSpc>
                <a:spcPct val="90000"/>
              </a:lnSpc>
              <a:spcBef>
                <a:spcPts val="641"/>
              </a:spcBef>
              <a:buClr>
                <a:srgbClr val="244a58"/>
              </a:buClr>
              <a:buFont typeface="Arial"/>
              <a:buChar char="•"/>
            </a:pPr>
            <a:r>
              <a:rPr b="0" lang="en-US" sz="3200" spc="-1" strike="noStrike">
                <a:solidFill>
                  <a:srgbClr val="000000"/>
                </a:solidFill>
                <a:latin typeface="Avenir Next Condensed Regular"/>
              </a:rPr>
              <a:t>Procédurales</a:t>
            </a:r>
            <a:endParaRPr b="0" lang="en-US" sz="3200" spc="-1" strike="noStrike">
              <a:solidFill>
                <a:srgbClr val="000000"/>
              </a:solidFill>
              <a:latin typeface="Avenir Next Condensed Regular"/>
            </a:endParaRPr>
          </a:p>
        </p:txBody>
      </p:sp>
      <p:sp>
        <p:nvSpPr>
          <p:cNvPr id="346"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E9419989-89B0-4C4B-96E5-7FD96AD71F2A}"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347"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348" name="Picture 5" descr=""/>
          <p:cNvPicPr/>
          <p:nvPr/>
        </p:nvPicPr>
        <p:blipFill>
          <a:blip r:embed="rId1"/>
          <a:stretch/>
        </p:blipFill>
        <p:spPr>
          <a:xfrm>
            <a:off x="1259640" y="4365000"/>
            <a:ext cx="2890440" cy="2349000"/>
          </a:xfrm>
          <a:prstGeom prst="rect">
            <a:avLst/>
          </a:prstGeom>
          <a:ln>
            <a:noFill/>
          </a:ln>
        </p:spPr>
      </p:pic>
      <p:pic>
        <p:nvPicPr>
          <p:cNvPr id="349" name="Image 10" descr=""/>
          <p:cNvPicPr/>
          <p:nvPr/>
        </p:nvPicPr>
        <p:blipFill>
          <a:blip r:embed="rId2"/>
          <a:stretch/>
        </p:blipFill>
        <p:spPr>
          <a:xfrm>
            <a:off x="4860000" y="1052640"/>
            <a:ext cx="3096000" cy="2322000"/>
          </a:xfrm>
          <a:prstGeom prst="rect">
            <a:avLst/>
          </a:prstGeom>
          <a:ln>
            <a:noFill/>
          </a:ln>
        </p:spPr>
      </p:pic>
      <p:pic>
        <p:nvPicPr>
          <p:cNvPr id="350" name="Image 11" descr=""/>
          <p:cNvPicPr/>
          <p:nvPr/>
        </p:nvPicPr>
        <p:blipFill>
          <a:blip r:embed="rId3"/>
          <a:stretch/>
        </p:blipFill>
        <p:spPr>
          <a:xfrm>
            <a:off x="5004000" y="3645000"/>
            <a:ext cx="2781000" cy="286992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1" name="Image 26" descr=""/>
          <p:cNvPicPr/>
          <p:nvPr/>
        </p:nvPicPr>
        <p:blipFill>
          <a:blip r:embed="rId1"/>
          <a:stretch/>
        </p:blipFill>
        <p:spPr>
          <a:xfrm>
            <a:off x="5651640" y="620640"/>
            <a:ext cx="1819080" cy="1968120"/>
          </a:xfrm>
          <a:prstGeom prst="rect">
            <a:avLst/>
          </a:prstGeom>
          <a:ln>
            <a:noFill/>
          </a:ln>
        </p:spPr>
      </p:pic>
      <p:pic>
        <p:nvPicPr>
          <p:cNvPr id="352" name="Image 5" descr=""/>
          <p:cNvPicPr/>
          <p:nvPr/>
        </p:nvPicPr>
        <p:blipFill>
          <a:blip r:embed="rId2"/>
          <a:stretch/>
        </p:blipFill>
        <p:spPr>
          <a:xfrm>
            <a:off x="1979640" y="4248000"/>
            <a:ext cx="2539800" cy="2076120"/>
          </a:xfrm>
          <a:prstGeom prst="rect">
            <a:avLst/>
          </a:prstGeom>
          <a:ln>
            <a:noFill/>
          </a:ln>
        </p:spPr>
      </p:pic>
      <p:pic>
        <p:nvPicPr>
          <p:cNvPr id="353" name="Image 7" descr=""/>
          <p:cNvPicPr/>
          <p:nvPr/>
        </p:nvPicPr>
        <p:blipFill>
          <a:blip r:embed="rId3"/>
          <a:stretch/>
        </p:blipFill>
        <p:spPr>
          <a:xfrm>
            <a:off x="1763640" y="692280"/>
            <a:ext cx="2109600" cy="1707840"/>
          </a:xfrm>
          <a:prstGeom prst="rect">
            <a:avLst/>
          </a:prstGeom>
          <a:ln>
            <a:noFill/>
          </a:ln>
        </p:spPr>
      </p:pic>
      <p:pic>
        <p:nvPicPr>
          <p:cNvPr id="354" name="Image 8" descr=""/>
          <p:cNvPicPr/>
          <p:nvPr/>
        </p:nvPicPr>
        <p:blipFill>
          <a:blip r:embed="rId4"/>
          <a:stretch/>
        </p:blipFill>
        <p:spPr>
          <a:xfrm>
            <a:off x="4284720" y="1197000"/>
            <a:ext cx="842760" cy="842760"/>
          </a:xfrm>
          <a:prstGeom prst="rect">
            <a:avLst/>
          </a:prstGeom>
          <a:ln>
            <a:noFill/>
          </a:ln>
        </p:spPr>
      </p:pic>
      <p:pic>
        <p:nvPicPr>
          <p:cNvPr id="355" name="Image 11" descr=""/>
          <p:cNvPicPr/>
          <p:nvPr/>
        </p:nvPicPr>
        <p:blipFill>
          <a:blip r:embed="rId5"/>
          <a:stretch/>
        </p:blipFill>
        <p:spPr>
          <a:xfrm>
            <a:off x="2783160" y="3591000"/>
            <a:ext cx="863280" cy="864720"/>
          </a:xfrm>
          <a:prstGeom prst="rect">
            <a:avLst/>
          </a:prstGeom>
          <a:ln>
            <a:noFill/>
          </a:ln>
        </p:spPr>
      </p:pic>
      <p:pic>
        <p:nvPicPr>
          <p:cNvPr id="356" name="Image 12" descr=""/>
          <p:cNvPicPr/>
          <p:nvPr/>
        </p:nvPicPr>
        <p:blipFill>
          <a:blip r:embed="rId6"/>
          <a:stretch/>
        </p:blipFill>
        <p:spPr>
          <a:xfrm rot="16200000">
            <a:off x="3549240" y="5095440"/>
            <a:ext cx="2333160" cy="277560"/>
          </a:xfrm>
          <a:prstGeom prst="rect">
            <a:avLst/>
          </a:prstGeom>
          <a:ln>
            <a:noFill/>
          </a:ln>
        </p:spPr>
      </p:pic>
      <p:pic>
        <p:nvPicPr>
          <p:cNvPr id="357" name="Image 13" descr=""/>
          <p:cNvPicPr/>
          <p:nvPr/>
        </p:nvPicPr>
        <p:blipFill>
          <a:blip r:embed="rId7"/>
          <a:stretch/>
        </p:blipFill>
        <p:spPr>
          <a:xfrm>
            <a:off x="5940720" y="3781440"/>
            <a:ext cx="1118880" cy="2671560"/>
          </a:xfrm>
          <a:prstGeom prst="rect">
            <a:avLst/>
          </a:prstGeom>
          <a:ln>
            <a:noFill/>
          </a:ln>
        </p:spPr>
      </p:pic>
      <p:pic>
        <p:nvPicPr>
          <p:cNvPr id="358" name="Image 14" descr=""/>
          <p:cNvPicPr/>
          <p:nvPr/>
        </p:nvPicPr>
        <p:blipFill>
          <a:blip r:embed="rId8"/>
          <a:stretch/>
        </p:blipFill>
        <p:spPr>
          <a:xfrm>
            <a:off x="5031000" y="4950000"/>
            <a:ext cx="810720" cy="810720"/>
          </a:xfrm>
          <a:prstGeom prst="rect">
            <a:avLst/>
          </a:prstGeom>
          <a:ln>
            <a:noFill/>
          </a:ln>
        </p:spPr>
      </p:pic>
      <p:pic>
        <p:nvPicPr>
          <p:cNvPr id="359" name="Image 15" descr=""/>
          <p:cNvPicPr/>
          <p:nvPr/>
        </p:nvPicPr>
        <p:blipFill>
          <a:blip r:embed="rId9"/>
          <a:stretch/>
        </p:blipFill>
        <p:spPr>
          <a:xfrm>
            <a:off x="3348000" y="1340640"/>
            <a:ext cx="990000" cy="401040"/>
          </a:xfrm>
          <a:prstGeom prst="rect">
            <a:avLst/>
          </a:prstGeom>
          <a:ln>
            <a:noFill/>
          </a:ln>
        </p:spPr>
      </p:pic>
      <p:pic>
        <p:nvPicPr>
          <p:cNvPr id="360" name="Image 16" descr=""/>
          <p:cNvPicPr/>
          <p:nvPr/>
        </p:nvPicPr>
        <p:blipFill>
          <a:blip r:embed="rId10"/>
          <a:stretch/>
        </p:blipFill>
        <p:spPr>
          <a:xfrm>
            <a:off x="5076000" y="1268640"/>
            <a:ext cx="990000" cy="401040"/>
          </a:xfrm>
          <a:prstGeom prst="rect">
            <a:avLst/>
          </a:prstGeom>
          <a:ln>
            <a:noFill/>
          </a:ln>
        </p:spPr>
      </p:pic>
      <p:pic>
        <p:nvPicPr>
          <p:cNvPr id="361" name="Image 19" descr=""/>
          <p:cNvPicPr/>
          <p:nvPr/>
        </p:nvPicPr>
        <p:blipFill>
          <a:blip r:embed="rId11"/>
          <a:stretch/>
        </p:blipFill>
        <p:spPr>
          <a:xfrm rot="20210400">
            <a:off x="3651120" y="2670480"/>
            <a:ext cx="2104920" cy="507600"/>
          </a:xfrm>
          <a:prstGeom prst="rect">
            <a:avLst/>
          </a:prstGeom>
          <a:ln>
            <a:noFill/>
          </a:ln>
        </p:spPr>
      </p:pic>
      <p:pic>
        <p:nvPicPr>
          <p:cNvPr id="362" name="Image 21" descr=""/>
          <p:cNvPicPr/>
          <p:nvPr/>
        </p:nvPicPr>
        <p:blipFill>
          <a:blip r:embed="rId12"/>
          <a:stretch/>
        </p:blipFill>
        <p:spPr>
          <a:xfrm>
            <a:off x="5043600" y="4546080"/>
            <a:ext cx="990000" cy="401040"/>
          </a:xfrm>
          <a:prstGeom prst="rect">
            <a:avLst/>
          </a:prstGeom>
          <a:ln>
            <a:noFill/>
          </a:ln>
        </p:spPr>
      </p:pic>
      <p:pic>
        <p:nvPicPr>
          <p:cNvPr id="363" name="Image 22" descr=""/>
          <p:cNvPicPr/>
          <p:nvPr/>
        </p:nvPicPr>
        <p:blipFill>
          <a:blip r:embed="rId13"/>
          <a:stretch/>
        </p:blipFill>
        <p:spPr>
          <a:xfrm rot="11068200">
            <a:off x="5014440" y="5889240"/>
            <a:ext cx="990000" cy="401040"/>
          </a:xfrm>
          <a:prstGeom prst="rect">
            <a:avLst/>
          </a:prstGeom>
          <a:ln>
            <a:noFill/>
          </a:ln>
        </p:spPr>
      </p:pic>
      <p:sp>
        <p:nvSpPr>
          <p:cNvPr id="364"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RENDU</a:t>
            </a:r>
            <a:endParaRPr b="0" lang="en-US" sz="3200" spc="-1" strike="noStrike">
              <a:solidFill>
                <a:srgbClr val="000000"/>
              </a:solidFill>
              <a:latin typeface="Calibri"/>
            </a:endParaRPr>
          </a:p>
        </p:txBody>
      </p:sp>
      <p:sp>
        <p:nvSpPr>
          <p:cNvPr id="365"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366"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DF0359CC-158F-4073-A9FD-D43B80FE48E8}"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RENDERING</a:t>
            </a:r>
            <a:r>
              <a:rPr b="0" lang="en-US" sz="3600" spc="-97" strike="noStrike">
                <a:solidFill>
                  <a:srgbClr val="18579b"/>
                </a:solidFill>
                <a:latin typeface="Gill Sans"/>
              </a:rPr>
              <a:t> </a:t>
            </a:r>
            <a:r>
              <a:rPr b="0" lang="en-US" sz="3200" spc="-97" strike="noStrike">
                <a:solidFill>
                  <a:srgbClr val="18579b"/>
                </a:solidFill>
                <a:latin typeface="Avenir Next Condensed Demi Bold"/>
              </a:rPr>
              <a:t>PIPELINE</a:t>
            </a:r>
            <a:endParaRPr b="0" lang="en-US" sz="3200" spc="-1" strike="noStrike">
              <a:solidFill>
                <a:srgbClr val="000000"/>
              </a:solidFill>
              <a:latin typeface="Calibri"/>
            </a:endParaRPr>
          </a:p>
        </p:txBody>
      </p:sp>
      <p:sp>
        <p:nvSpPr>
          <p:cNvPr id="368"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0839963A-B46B-4B4E-91A7-2DC35DA7C02D}"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369" name="CustomShape 3"/>
          <p:cNvSpPr/>
          <p:nvPr/>
        </p:nvSpPr>
        <p:spPr>
          <a:xfrm>
            <a:off x="1876680" y="193464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Eclairage</a:t>
            </a:r>
            <a:endParaRPr b="0" lang="fr-FR" sz="1800" spc="-1" strike="noStrike">
              <a:latin typeface="Arial"/>
            </a:endParaRPr>
          </a:p>
        </p:txBody>
      </p:sp>
      <p:sp>
        <p:nvSpPr>
          <p:cNvPr id="370" name="CustomShape 4"/>
          <p:cNvSpPr/>
          <p:nvPr/>
        </p:nvSpPr>
        <p:spPr>
          <a:xfrm>
            <a:off x="1876680" y="274428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vue</a:t>
            </a:r>
            <a:endParaRPr b="0" lang="fr-FR" sz="1800" spc="-1" strike="noStrike">
              <a:latin typeface="Arial"/>
            </a:endParaRPr>
          </a:p>
        </p:txBody>
      </p:sp>
      <p:sp>
        <p:nvSpPr>
          <p:cNvPr id="371" name="CustomShape 5"/>
          <p:cNvSpPr/>
          <p:nvPr/>
        </p:nvSpPr>
        <p:spPr>
          <a:xfrm>
            <a:off x="1876680" y="598356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Rasterization</a:t>
            </a:r>
            <a:endParaRPr b="0" lang="fr-FR" sz="1800" spc="-1" strike="noStrike">
              <a:latin typeface="Arial"/>
            </a:endParaRPr>
          </a:p>
        </p:txBody>
      </p:sp>
      <p:sp>
        <p:nvSpPr>
          <p:cNvPr id="372" name="CustomShape 6"/>
          <p:cNvSpPr/>
          <p:nvPr/>
        </p:nvSpPr>
        <p:spPr>
          <a:xfrm>
            <a:off x="1876680" y="355428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projection</a:t>
            </a:r>
            <a:endParaRPr b="0" lang="fr-FR" sz="1800" spc="-1" strike="noStrike">
              <a:latin typeface="Arial"/>
            </a:endParaRPr>
          </a:p>
        </p:txBody>
      </p:sp>
      <p:sp>
        <p:nvSpPr>
          <p:cNvPr id="373" name="CustomShape 7"/>
          <p:cNvSpPr/>
          <p:nvPr/>
        </p:nvSpPr>
        <p:spPr>
          <a:xfrm>
            <a:off x="1876680" y="112464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modélisation</a:t>
            </a:r>
            <a:endParaRPr b="0" lang="fr-FR" sz="1800" spc="-1" strike="noStrike">
              <a:latin typeface="Arial"/>
            </a:endParaRPr>
          </a:p>
        </p:txBody>
      </p:sp>
      <p:sp>
        <p:nvSpPr>
          <p:cNvPr id="374" name="CustomShape 8"/>
          <p:cNvSpPr/>
          <p:nvPr/>
        </p:nvSpPr>
        <p:spPr>
          <a:xfrm>
            <a:off x="1876680" y="436392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Visibilité - clipping</a:t>
            </a:r>
            <a:endParaRPr b="0" lang="fr-FR" sz="1800" spc="-1" strike="noStrike">
              <a:latin typeface="Arial"/>
            </a:endParaRPr>
          </a:p>
        </p:txBody>
      </p:sp>
      <p:sp>
        <p:nvSpPr>
          <p:cNvPr id="375" name="CustomShape 9"/>
          <p:cNvSpPr/>
          <p:nvPr/>
        </p:nvSpPr>
        <p:spPr>
          <a:xfrm>
            <a:off x="1876680" y="517392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 de viewport</a:t>
            </a:r>
            <a:endParaRPr b="0" lang="fr-FR" sz="1800" spc="-1" strike="noStrike">
              <a:latin typeface="Arial"/>
            </a:endParaRPr>
          </a:p>
        </p:txBody>
      </p:sp>
      <p:sp>
        <p:nvSpPr>
          <p:cNvPr id="376" name="TextShape 10"/>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378"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1A422A49-04F1-4B92-9605-636EC8A73D3D}"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379" name="CustomShape 3"/>
          <p:cNvSpPr/>
          <p:nvPr/>
        </p:nvSpPr>
        <p:spPr>
          <a:xfrm>
            <a:off x="467640" y="184500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vue</a:t>
            </a:r>
            <a:endParaRPr b="0" lang="fr-FR" sz="1800" spc="-1" strike="noStrike">
              <a:latin typeface="Arial"/>
            </a:endParaRPr>
          </a:p>
        </p:txBody>
      </p:sp>
      <p:sp>
        <p:nvSpPr>
          <p:cNvPr id="380" name="CustomShape 4"/>
          <p:cNvSpPr/>
          <p:nvPr/>
        </p:nvSpPr>
        <p:spPr>
          <a:xfrm>
            <a:off x="467640" y="270900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projection</a:t>
            </a:r>
            <a:endParaRPr b="0" lang="fr-FR" sz="1800" spc="-1" strike="noStrike">
              <a:latin typeface="Arial"/>
            </a:endParaRPr>
          </a:p>
        </p:txBody>
      </p:sp>
      <p:sp>
        <p:nvSpPr>
          <p:cNvPr id="381" name="CustomShape 5"/>
          <p:cNvSpPr/>
          <p:nvPr/>
        </p:nvSpPr>
        <p:spPr>
          <a:xfrm>
            <a:off x="467640" y="443700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 de viewport</a:t>
            </a:r>
            <a:endParaRPr b="0" lang="fr-FR" sz="1800" spc="-1" strike="noStrike">
              <a:latin typeface="Arial"/>
            </a:endParaRPr>
          </a:p>
        </p:txBody>
      </p:sp>
      <p:pic>
        <p:nvPicPr>
          <p:cNvPr id="382" name="Image 4" descr=""/>
          <p:cNvPicPr/>
          <p:nvPr/>
        </p:nvPicPr>
        <p:blipFill>
          <a:blip r:embed="rId1"/>
          <a:stretch/>
        </p:blipFill>
        <p:spPr>
          <a:xfrm>
            <a:off x="2915640" y="1556640"/>
            <a:ext cx="5323320" cy="3573720"/>
          </a:xfrm>
          <a:prstGeom prst="rect">
            <a:avLst/>
          </a:prstGeom>
          <a:ln>
            <a:noFill/>
          </a:ln>
        </p:spPr>
      </p:pic>
      <p:sp>
        <p:nvSpPr>
          <p:cNvPr id="383" name="CustomShape 6"/>
          <p:cNvSpPr/>
          <p:nvPr/>
        </p:nvSpPr>
        <p:spPr>
          <a:xfrm>
            <a:off x="467640" y="90864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modélisation</a:t>
            </a:r>
            <a:endParaRPr b="0" lang="fr-FR" sz="1800" spc="-1" strike="noStrike">
              <a:latin typeface="Arial"/>
            </a:endParaRPr>
          </a:p>
        </p:txBody>
      </p:sp>
      <p:sp>
        <p:nvSpPr>
          <p:cNvPr id="384" name="CustomShape 7"/>
          <p:cNvSpPr/>
          <p:nvPr/>
        </p:nvSpPr>
        <p:spPr>
          <a:xfrm>
            <a:off x="467640" y="357300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Visibilité - clipping</a:t>
            </a:r>
            <a:endParaRPr b="0" lang="fr-FR" sz="1800" spc="-1" strike="noStrike">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MISE</a:t>
            </a:r>
            <a:r>
              <a:rPr b="0" lang="en-US" sz="3600" spc="-97" strike="noStrike">
                <a:solidFill>
                  <a:srgbClr val="7097d3"/>
                </a:solidFill>
                <a:latin typeface="Gill Sans"/>
              </a:rPr>
              <a:t> </a:t>
            </a:r>
            <a:r>
              <a:rPr b="0" lang="en-US" sz="3200" spc="-97" strike="noStrike">
                <a:solidFill>
                  <a:srgbClr val="18579b"/>
                </a:solidFill>
                <a:latin typeface="Avenir Next Condensed Demi Bold"/>
              </a:rPr>
              <a:t>À</a:t>
            </a:r>
            <a:r>
              <a:rPr b="0" lang="en-US" sz="3600" spc="-97" strike="noStrike">
                <a:solidFill>
                  <a:srgbClr val="7097d3"/>
                </a:solidFill>
                <a:latin typeface="Gill Sans"/>
              </a:rPr>
              <a:t> </a:t>
            </a:r>
            <a:r>
              <a:rPr b="0" lang="en-US" sz="3200" spc="-97" strike="noStrike">
                <a:solidFill>
                  <a:srgbClr val="18579b"/>
                </a:solidFill>
                <a:latin typeface="Avenir Next Condensed Demi Bold"/>
              </a:rPr>
              <a:t>L’ÉCHELLE </a:t>
            </a:r>
            <a:endParaRPr b="0" lang="en-US" sz="3200" spc="-1" strike="noStrike">
              <a:solidFill>
                <a:srgbClr val="000000"/>
              </a:solidFill>
              <a:latin typeface="Calibri"/>
            </a:endParaRPr>
          </a:p>
        </p:txBody>
      </p:sp>
      <p:sp>
        <p:nvSpPr>
          <p:cNvPr id="386"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8A535E2E-6BF8-4749-A977-74846E750B04}"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387" name="CustomShape 3"/>
          <p:cNvSpPr/>
          <p:nvPr/>
        </p:nvSpPr>
        <p:spPr>
          <a:xfrm flipV="1">
            <a:off x="1320840" y="6096960"/>
            <a:ext cx="6671880" cy="55080"/>
          </a:xfrm>
          <a:prstGeom prst="rect">
            <a:avLst/>
          </a:prstGeom>
          <a:solidFill>
            <a:schemeClr val="bg1"/>
          </a:solidFill>
          <a:ln w="9360">
            <a:solidFill>
              <a:schemeClr val="bg1"/>
            </a:solidFill>
            <a:miter/>
          </a:ln>
        </p:spPr>
        <p:style>
          <a:lnRef idx="0"/>
          <a:fillRef idx="0"/>
          <a:effectRef idx="0"/>
          <a:fontRef idx="minor"/>
        </p:style>
      </p:sp>
      <p:pic>
        <p:nvPicPr>
          <p:cNvPr id="388" name="Image 3" descr=""/>
          <p:cNvPicPr/>
          <p:nvPr/>
        </p:nvPicPr>
        <p:blipFill>
          <a:blip r:embed="rId1"/>
          <a:stretch/>
        </p:blipFill>
        <p:spPr>
          <a:xfrm>
            <a:off x="1187640" y="1917000"/>
            <a:ext cx="1752120" cy="1117080"/>
          </a:xfrm>
          <a:prstGeom prst="rect">
            <a:avLst/>
          </a:prstGeom>
          <a:ln>
            <a:noFill/>
          </a:ln>
        </p:spPr>
      </p:pic>
      <p:pic>
        <p:nvPicPr>
          <p:cNvPr id="389" name="Image 4" descr=""/>
          <p:cNvPicPr/>
          <p:nvPr/>
        </p:nvPicPr>
        <p:blipFill>
          <a:blip r:embed="rId2"/>
          <a:stretch/>
        </p:blipFill>
        <p:spPr>
          <a:xfrm>
            <a:off x="3276000" y="1340640"/>
            <a:ext cx="4032000" cy="2088720"/>
          </a:xfrm>
          <a:prstGeom prst="rect">
            <a:avLst/>
          </a:prstGeom>
          <a:ln>
            <a:noFill/>
          </a:ln>
        </p:spPr>
      </p:pic>
      <p:pic>
        <p:nvPicPr>
          <p:cNvPr id="390" name="Image 2" descr=""/>
          <p:cNvPicPr/>
          <p:nvPr/>
        </p:nvPicPr>
        <p:blipFill>
          <a:blip r:embed="rId3"/>
          <a:stretch/>
        </p:blipFill>
        <p:spPr>
          <a:xfrm>
            <a:off x="1043640" y="3476880"/>
            <a:ext cx="6300000" cy="1823760"/>
          </a:xfrm>
          <a:prstGeom prst="rect">
            <a:avLst/>
          </a:prstGeom>
          <a:ln>
            <a:noFill/>
          </a:ln>
        </p:spPr>
      </p:pic>
      <p:sp>
        <p:nvSpPr>
          <p:cNvPr id="391" name="CustomShape 4"/>
          <p:cNvSpPr/>
          <p:nvPr/>
        </p:nvSpPr>
        <p:spPr>
          <a:xfrm>
            <a:off x="0" y="6300000"/>
            <a:ext cx="8676000" cy="364680"/>
          </a:xfrm>
          <a:prstGeom prst="rect">
            <a:avLst/>
          </a:prstGeom>
          <a:noFill/>
          <a:ln>
            <a:noFill/>
          </a:ln>
        </p:spPr>
        <p:style>
          <a:lnRef idx="0"/>
          <a:fillRef idx="0"/>
          <a:effectRef idx="0"/>
          <a:fontRef idx="minor"/>
        </p:style>
        <p:txBody>
          <a:bodyPr lIns="90000" rIns="90000" tIns="45000" bIns="45000"/>
          <a:p>
            <a:pPr>
              <a:lnSpc>
                <a:spcPct val="100000"/>
              </a:lnSpc>
            </a:pPr>
            <a:r>
              <a:rPr b="0" i="1" lang="fr-FR" sz="1800" spc="-1" strike="noStrike">
                <a:solidFill>
                  <a:srgbClr val="000000"/>
                </a:solidFill>
                <a:latin typeface="Times New Roman"/>
                <a:ea typeface="ＭＳ Ｐゴシック"/>
              </a:rPr>
              <a:t>Transformations images from https://www.cs.brandeis.edu/~cs155/Lecture_06.pdf</a:t>
            </a:r>
            <a:endParaRPr b="0" lang="fr-FR" sz="1800" spc="-1" strike="noStrike">
              <a:latin typeface="Arial"/>
            </a:endParaRPr>
          </a:p>
        </p:txBody>
      </p:sp>
      <p:sp>
        <p:nvSpPr>
          <p:cNvPr id="392" name="TextShape 5"/>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RÉFLEXION</a:t>
            </a:r>
            <a:endParaRPr b="0" lang="en-US" sz="3200" spc="-1" strike="noStrike">
              <a:solidFill>
                <a:srgbClr val="000000"/>
              </a:solidFill>
              <a:latin typeface="Calibri"/>
            </a:endParaRPr>
          </a:p>
        </p:txBody>
      </p:sp>
      <p:sp>
        <p:nvSpPr>
          <p:cNvPr id="394"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Cas spéciale de mise à l’échelle</a:t>
            </a:r>
            <a:endParaRPr b="0" lang="en-US" sz="3200" spc="-1" strike="noStrike">
              <a:solidFill>
                <a:srgbClr val="000000"/>
              </a:solidFill>
              <a:latin typeface="Avenir Next Condensed Regular"/>
            </a:endParaRPr>
          </a:p>
        </p:txBody>
      </p:sp>
      <p:sp>
        <p:nvSpPr>
          <p:cNvPr id="395"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72B8DBFF-C07B-4ACC-8DC4-92C19B0AA69F}"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396" name="Image 4" descr=""/>
          <p:cNvPicPr/>
          <p:nvPr/>
        </p:nvPicPr>
        <p:blipFill>
          <a:blip r:embed="rId1"/>
          <a:stretch/>
        </p:blipFill>
        <p:spPr>
          <a:xfrm>
            <a:off x="827640" y="2133000"/>
            <a:ext cx="2452320" cy="1891800"/>
          </a:xfrm>
          <a:prstGeom prst="rect">
            <a:avLst/>
          </a:prstGeom>
          <a:ln>
            <a:noFill/>
          </a:ln>
        </p:spPr>
      </p:pic>
      <p:pic>
        <p:nvPicPr>
          <p:cNvPr id="397" name="Image 5" descr=""/>
          <p:cNvPicPr/>
          <p:nvPr/>
        </p:nvPicPr>
        <p:blipFill>
          <a:blip r:embed="rId2"/>
          <a:stretch/>
        </p:blipFill>
        <p:spPr>
          <a:xfrm>
            <a:off x="3420000" y="2061000"/>
            <a:ext cx="4598640" cy="1987200"/>
          </a:xfrm>
          <a:prstGeom prst="rect">
            <a:avLst/>
          </a:prstGeom>
          <a:ln>
            <a:noFill/>
          </a:ln>
        </p:spPr>
      </p:pic>
      <p:pic>
        <p:nvPicPr>
          <p:cNvPr id="398" name="Image 1" descr=""/>
          <p:cNvPicPr/>
          <p:nvPr/>
        </p:nvPicPr>
        <p:blipFill>
          <a:blip r:embed="rId3"/>
          <a:stretch/>
        </p:blipFill>
        <p:spPr>
          <a:xfrm>
            <a:off x="1115640" y="4509000"/>
            <a:ext cx="6228000" cy="1968480"/>
          </a:xfrm>
          <a:prstGeom prst="rect">
            <a:avLst/>
          </a:prstGeom>
          <a:ln>
            <a:noFill/>
          </a:ln>
        </p:spPr>
      </p:pic>
      <p:sp>
        <p:nvSpPr>
          <p:cNvPr id="399"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timing>
    <p:tnLst>
      <p:par>
        <p:cTn id="54" dur="indefinite" restart="never" nodeType="tmRoot">
          <p:childTnLst>
            <p:seq>
              <p:cTn id="55" dur="indefinite" nodeType="mainSeq">
                <p:childTnLst>
                  <p:par>
                    <p:cTn id="56" fill="hold">
                      <p:stCondLst>
                        <p:cond delay="indefinite"/>
                      </p:stCondLst>
                      <p:childTnLst>
                        <p:par>
                          <p:cTn id="57" fill="hold">
                            <p:stCondLst>
                              <p:cond delay="0"/>
                            </p:stCondLst>
                            <p:childTnLst>
                              <p:par>
                                <p:cTn id="58" nodeType="clickEffect" fill="hold" presetClass="entr" presetID="1">
                                  <p:stCondLst>
                                    <p:cond delay="0"/>
                                  </p:stCondLst>
                                  <p:childTnLst>
                                    <p:set>
                                      <p:cBhvr>
                                        <p:cTn id="59" dur="1" fill="hold">
                                          <p:stCondLst>
                                            <p:cond delay="0"/>
                                          </p:stCondLst>
                                        </p:cTn>
                                        <p:tgtEl>
                                          <p:spTgt spid="39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4500000" y="404640"/>
            <a:ext cx="1425240" cy="442440"/>
          </a:xfrm>
          <a:prstGeom prst="rect">
            <a:avLst/>
          </a:prstGeom>
          <a:solidFill>
            <a:schemeClr val="accent1">
              <a:lumMod val="60000"/>
              <a:lumOff val="40000"/>
            </a:schemeClr>
          </a:solidFill>
          <a:ln>
            <a:noFill/>
          </a:ln>
        </p:spPr>
        <p:style>
          <a:lnRef idx="0"/>
          <a:fillRef idx="0"/>
          <a:effectRef idx="0"/>
          <a:fontRef idx="minor"/>
        </p:style>
        <p:txBody>
          <a:bodyPr wrap="none" lIns="90000" rIns="90000" tIns="45000" bIns="45000"/>
          <a:p>
            <a:pPr algn="ctr">
              <a:lnSpc>
                <a:spcPct val="100000"/>
              </a:lnSpc>
            </a:pPr>
            <a:r>
              <a:rPr b="1" lang="fr-FR" sz="2000" spc="-1" strike="noStrike">
                <a:solidFill>
                  <a:srgbClr val="18579b"/>
                </a:solidFill>
                <a:latin typeface="Aegean"/>
                <a:ea typeface="ＭＳ Ｐゴシック"/>
              </a:rPr>
              <a:t> </a:t>
            </a:r>
            <a:r>
              <a:rPr b="1" lang="fr-FR" sz="2000" spc="-1" strike="noStrike">
                <a:solidFill>
                  <a:srgbClr val="18579b"/>
                </a:solidFill>
                <a:latin typeface="Aegean"/>
                <a:ea typeface="ＭＳ Ｐゴシック"/>
              </a:rPr>
              <a:t>VR</a:t>
            </a:r>
            <a:endParaRPr b="0" lang="fr-FR" sz="2000" spc="-1" strike="noStrike">
              <a:latin typeface="Arial"/>
            </a:endParaRPr>
          </a:p>
        </p:txBody>
      </p:sp>
      <p:sp>
        <p:nvSpPr>
          <p:cNvPr id="186" name="CustomShape 2"/>
          <p:cNvSpPr/>
          <p:nvPr/>
        </p:nvSpPr>
        <p:spPr>
          <a:xfrm>
            <a:off x="7596360" y="4077000"/>
            <a:ext cx="1425240" cy="444240"/>
          </a:xfrm>
          <a:prstGeom prst="rect">
            <a:avLst/>
          </a:prstGeom>
          <a:solidFill>
            <a:srgbClr val="6fb7d7"/>
          </a:solidFill>
          <a:ln>
            <a:noFill/>
          </a:ln>
        </p:spPr>
        <p:style>
          <a:lnRef idx="0"/>
          <a:fillRef idx="0"/>
          <a:effectRef idx="0"/>
          <a:fontRef idx="minor"/>
        </p:style>
        <p:txBody>
          <a:bodyPr wrap="none" lIns="90000" rIns="90000" tIns="45000" bIns="45000"/>
          <a:p>
            <a:pPr algn="ctr">
              <a:lnSpc>
                <a:spcPct val="100000"/>
              </a:lnSpc>
            </a:pPr>
            <a:r>
              <a:rPr b="1" lang="fr-FR" sz="2000" spc="-1" strike="noStrike">
                <a:solidFill>
                  <a:srgbClr val="18579b"/>
                </a:solidFill>
                <a:latin typeface="Aegean"/>
                <a:ea typeface="ＭＳ Ｐゴシック"/>
              </a:rPr>
              <a:t> </a:t>
            </a:r>
            <a:r>
              <a:rPr b="1" lang="fr-FR" sz="2000" spc="-1" strike="noStrike">
                <a:solidFill>
                  <a:srgbClr val="18579b"/>
                </a:solidFill>
                <a:latin typeface="Aegean"/>
                <a:ea typeface="ＭＳ Ｐゴシック"/>
              </a:rPr>
              <a:t>AR</a:t>
            </a:r>
            <a:endParaRPr b="0" lang="fr-FR" sz="2000" spc="-1" strike="noStrike">
              <a:latin typeface="Arial"/>
            </a:endParaRPr>
          </a:p>
        </p:txBody>
      </p:sp>
      <p:sp>
        <p:nvSpPr>
          <p:cNvPr id="187" name="CustomShape 3"/>
          <p:cNvSpPr/>
          <p:nvPr/>
        </p:nvSpPr>
        <p:spPr>
          <a:xfrm>
            <a:off x="4860000" y="5805360"/>
            <a:ext cx="1425240" cy="443520"/>
          </a:xfrm>
          <a:prstGeom prst="rect">
            <a:avLst/>
          </a:prstGeom>
          <a:solidFill>
            <a:srgbClr val="6fb7d7"/>
          </a:solidFill>
          <a:ln>
            <a:noFill/>
          </a:ln>
        </p:spPr>
        <p:style>
          <a:lnRef idx="0"/>
          <a:fillRef idx="0"/>
          <a:effectRef idx="0"/>
          <a:fontRef idx="minor"/>
        </p:style>
        <p:txBody>
          <a:bodyPr wrap="none" lIns="90000" rIns="90000" tIns="45000" bIns="45000"/>
          <a:p>
            <a:pPr algn="ctr">
              <a:lnSpc>
                <a:spcPct val="100000"/>
              </a:lnSpc>
            </a:pPr>
            <a:r>
              <a:rPr b="1" lang="fr-FR" sz="2000" spc="-1" strike="noStrike">
                <a:solidFill>
                  <a:srgbClr val="18579b"/>
                </a:solidFill>
                <a:latin typeface="Aegean"/>
                <a:ea typeface="ＭＳ Ｐゴシック"/>
              </a:rPr>
              <a:t> </a:t>
            </a:r>
            <a:r>
              <a:rPr b="1" lang="fr-FR" sz="2000" spc="-1" strike="noStrike">
                <a:solidFill>
                  <a:srgbClr val="18579b"/>
                </a:solidFill>
                <a:latin typeface="Aegean"/>
                <a:ea typeface="ＭＳ Ｐゴシック"/>
              </a:rPr>
              <a:t>MR</a:t>
            </a:r>
            <a:endParaRPr b="0" lang="fr-FR" sz="2000" spc="-1" strike="noStrike">
              <a:latin typeface="Arial"/>
            </a:endParaRPr>
          </a:p>
        </p:txBody>
      </p:sp>
      <p:pic>
        <p:nvPicPr>
          <p:cNvPr id="188" name="Image 9" descr=""/>
          <p:cNvPicPr/>
          <p:nvPr/>
        </p:nvPicPr>
        <p:blipFill>
          <a:blip r:embed="rId1"/>
          <a:stretch/>
        </p:blipFill>
        <p:spPr>
          <a:xfrm>
            <a:off x="0" y="0"/>
            <a:ext cx="4811400" cy="2708640"/>
          </a:xfrm>
          <a:prstGeom prst="rect">
            <a:avLst/>
          </a:prstGeom>
          <a:ln>
            <a:noFill/>
          </a:ln>
        </p:spPr>
      </p:pic>
      <p:pic>
        <p:nvPicPr>
          <p:cNvPr id="189" name="Image 10" descr=""/>
          <p:cNvPicPr/>
          <p:nvPr/>
        </p:nvPicPr>
        <p:blipFill>
          <a:blip r:embed="rId2"/>
          <a:stretch/>
        </p:blipFill>
        <p:spPr>
          <a:xfrm>
            <a:off x="4804560" y="1628640"/>
            <a:ext cx="4339080" cy="2440440"/>
          </a:xfrm>
          <a:prstGeom prst="rect">
            <a:avLst/>
          </a:prstGeom>
          <a:ln>
            <a:noFill/>
          </a:ln>
        </p:spPr>
      </p:pic>
      <p:sp>
        <p:nvSpPr>
          <p:cNvPr id="190" name="TextShape 4"/>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CBF8700D-8F56-4142-BDEC-0EED2653C6CF}"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191" name="TextShape 5"/>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192" name="Image 12" descr=""/>
          <p:cNvPicPr/>
          <p:nvPr/>
        </p:nvPicPr>
        <p:blipFill>
          <a:blip r:embed="rId3"/>
          <a:stretch/>
        </p:blipFill>
        <p:spPr>
          <a:xfrm>
            <a:off x="179640" y="3573000"/>
            <a:ext cx="4736160" cy="2664000"/>
          </a:xfrm>
          <a:prstGeom prst="rect">
            <a:avLst/>
          </a:prstGeom>
          <a:ln>
            <a:noFill/>
          </a:ln>
        </p:spPr>
      </p:pic>
      <p:grpSp>
        <p:nvGrpSpPr>
          <p:cNvPr id="193" name="Group 6"/>
          <p:cNvGrpSpPr/>
          <p:nvPr/>
        </p:nvGrpSpPr>
        <p:grpSpPr>
          <a:xfrm>
            <a:off x="3630600" y="2137320"/>
            <a:ext cx="1558800" cy="1558800"/>
            <a:chOff x="3630600" y="2137320"/>
            <a:chExt cx="1558800" cy="1558800"/>
          </a:xfrm>
        </p:grpSpPr>
        <p:pic>
          <p:nvPicPr>
            <p:cNvPr id="194" name="Image 13" descr=""/>
            <p:cNvPicPr/>
            <p:nvPr/>
          </p:nvPicPr>
          <p:blipFill>
            <a:blip r:embed="rId4"/>
            <a:stretch/>
          </p:blipFill>
          <p:spPr>
            <a:xfrm>
              <a:off x="3630600" y="2137320"/>
              <a:ext cx="1558800" cy="1558800"/>
            </a:xfrm>
            <a:prstGeom prst="rect">
              <a:avLst/>
            </a:prstGeom>
            <a:ln>
              <a:noFill/>
            </a:ln>
          </p:spPr>
        </p:pic>
        <p:sp>
          <p:nvSpPr>
            <p:cNvPr id="195" name="CustomShape 7"/>
            <p:cNvSpPr/>
            <p:nvPr/>
          </p:nvSpPr>
          <p:spPr>
            <a:xfrm>
              <a:off x="4101120" y="2637000"/>
              <a:ext cx="974520" cy="699840"/>
            </a:xfrm>
            <a:prstGeom prst="rect">
              <a:avLst/>
            </a:prstGeom>
            <a:noFill/>
            <a:ln>
              <a:noFill/>
            </a:ln>
          </p:spPr>
          <p:style>
            <a:lnRef idx="0"/>
            <a:fillRef idx="0"/>
            <a:effectRef idx="0"/>
            <a:fontRef idx="minor"/>
          </p:style>
          <p:txBody>
            <a:bodyPr lIns="90000" rIns="90000" tIns="45000" bIns="45000"/>
            <a:p>
              <a:pPr>
                <a:lnSpc>
                  <a:spcPct val="100000"/>
                </a:lnSpc>
              </a:pPr>
              <a:r>
                <a:rPr b="1" lang="fr-FR" sz="4000" spc="-1" strike="noStrike">
                  <a:solidFill>
                    <a:srgbClr val="d9e8f9"/>
                  </a:solidFill>
                  <a:latin typeface="Avenir Next Condensed Demi Bold"/>
                  <a:ea typeface="ＭＳ Ｐゴシック"/>
                </a:rPr>
                <a:t>XR</a:t>
              </a:r>
              <a:endParaRPr b="0" lang="fr-FR" sz="4000" spc="-1" strike="noStrike">
                <a:latin typeface="Arial"/>
              </a:endParaRPr>
            </a:p>
          </p:txBody>
        </p:sp>
      </p:grpSp>
    </p:spTree>
  </p:cSld>
  <p:timing>
    <p:tnLst>
      <p:par>
        <p:cTn id="5" dur="indefinite" restart="never" nodeType="tmRoot">
          <p:childTnLst>
            <p:seq>
              <p:cTn id="6" dur="indefinite" nodeType="mainSeq">
                <p:childTnLst>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GLISSEMENT</a:t>
            </a:r>
            <a:r>
              <a:rPr b="0" lang="en-US" sz="3600" spc="-97" strike="noStrike">
                <a:solidFill>
                  <a:srgbClr val="18579b"/>
                </a:solidFill>
                <a:latin typeface="Gill Sans"/>
              </a:rPr>
              <a:t> (</a:t>
            </a:r>
            <a:r>
              <a:rPr b="0" lang="en-US" sz="3200" spc="-97" strike="noStrike">
                <a:solidFill>
                  <a:srgbClr val="18579b"/>
                </a:solidFill>
                <a:latin typeface="Avenir Next Condensed Demi Bold"/>
              </a:rPr>
              <a:t>SHEAR</a:t>
            </a:r>
            <a:r>
              <a:rPr b="0" lang="en-US" sz="3600" spc="-97" strike="noStrike">
                <a:solidFill>
                  <a:srgbClr val="18579b"/>
                </a:solidFill>
                <a:latin typeface="Gill Sans"/>
              </a:rPr>
              <a:t>)</a:t>
            </a:r>
            <a:endParaRPr b="0" lang="en-US" sz="3600" spc="-1" strike="noStrike">
              <a:solidFill>
                <a:srgbClr val="000000"/>
              </a:solidFill>
              <a:latin typeface="Calibri"/>
            </a:endParaRPr>
          </a:p>
        </p:txBody>
      </p:sp>
      <p:sp>
        <p:nvSpPr>
          <p:cNvPr id="401" name="TextShape 2"/>
          <p:cNvSpPr txBox="1"/>
          <p:nvPr/>
        </p:nvSpPr>
        <p:spPr>
          <a:xfrm>
            <a:off x="251640" y="1148760"/>
            <a:ext cx="7619760" cy="4800240"/>
          </a:xfrm>
          <a:prstGeom prst="rect">
            <a:avLst/>
          </a:prstGeom>
          <a:noFill/>
          <a:ln>
            <a:noFill/>
          </a:ln>
        </p:spPr>
        <p:txBody>
          <a:bodyPr>
            <a:normAutofit/>
          </a:bodyPr>
          <a:p>
            <a:pPr>
              <a:lnSpc>
                <a:spcPct val="100000"/>
              </a:lnSpc>
              <a:spcBef>
                <a:spcPts val="641"/>
              </a:spcBef>
            </a:pPr>
            <a:r>
              <a:rPr b="0" lang="en-US" sz="3200" spc="-1" strike="noStrike">
                <a:solidFill>
                  <a:srgbClr val="000000"/>
                </a:solidFill>
                <a:latin typeface="Times New Roman"/>
              </a:rPr>
              <a:t>x* = x + Sh</a:t>
            </a:r>
            <a:r>
              <a:rPr b="0" lang="en-US" sz="3200" spc="-1" strike="noStrike" baseline="-25000">
                <a:solidFill>
                  <a:srgbClr val="000000"/>
                </a:solidFill>
                <a:latin typeface="Times New Roman"/>
              </a:rPr>
              <a:t>y</a:t>
            </a:r>
            <a:r>
              <a:rPr b="0" lang="en-US" sz="3200" spc="-1" strike="noStrike">
                <a:solidFill>
                  <a:srgbClr val="000000"/>
                </a:solidFill>
                <a:latin typeface="Times New Roman"/>
              </a:rPr>
              <a:t>*y</a:t>
            </a:r>
            <a:endParaRPr b="0" lang="en-US" sz="3200" spc="-1" strike="noStrike">
              <a:solidFill>
                <a:srgbClr val="000000"/>
              </a:solidFill>
              <a:latin typeface="Avenir Next Condensed Regular"/>
            </a:endParaRPr>
          </a:p>
          <a:p>
            <a:pPr>
              <a:lnSpc>
                <a:spcPct val="100000"/>
              </a:lnSpc>
              <a:spcBef>
                <a:spcPts val="641"/>
              </a:spcBef>
            </a:pPr>
            <a:r>
              <a:rPr b="0" lang="en-US" sz="3200" spc="-1" strike="noStrike">
                <a:solidFill>
                  <a:srgbClr val="000000"/>
                </a:solidFill>
                <a:latin typeface="Times New Roman"/>
              </a:rPr>
              <a:t>y* = y + Sh</a:t>
            </a:r>
            <a:r>
              <a:rPr b="0" lang="en-US" sz="3200" spc="-1" strike="noStrike" baseline="-25000">
                <a:solidFill>
                  <a:srgbClr val="000000"/>
                </a:solidFill>
                <a:latin typeface="Times New Roman"/>
              </a:rPr>
              <a:t>x</a:t>
            </a:r>
            <a:r>
              <a:rPr b="0" lang="en-US" sz="3200" spc="-1" strike="noStrike">
                <a:solidFill>
                  <a:srgbClr val="000000"/>
                </a:solidFill>
                <a:latin typeface="Times New Roman"/>
              </a:rPr>
              <a:t>*x</a:t>
            </a:r>
            <a:endParaRPr b="0" lang="en-US" sz="3200" spc="-1" strike="noStrike">
              <a:solidFill>
                <a:srgbClr val="000000"/>
              </a:solidFill>
              <a:latin typeface="Avenir Next Condensed Regular"/>
            </a:endParaRPr>
          </a:p>
        </p:txBody>
      </p:sp>
      <p:sp>
        <p:nvSpPr>
          <p:cNvPr id="402"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6EACC60F-7974-45BE-8940-633C80B79683}"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grpSp>
        <p:nvGrpSpPr>
          <p:cNvPr id="403" name="Group 4"/>
          <p:cNvGrpSpPr/>
          <p:nvPr/>
        </p:nvGrpSpPr>
        <p:grpSpPr>
          <a:xfrm>
            <a:off x="3780000" y="1196640"/>
            <a:ext cx="4211640" cy="1944000"/>
            <a:chOff x="3780000" y="1196640"/>
            <a:chExt cx="4211640" cy="1944000"/>
          </a:xfrm>
        </p:grpSpPr>
        <p:pic>
          <p:nvPicPr>
            <p:cNvPr id="404" name="Image 5" descr=""/>
            <p:cNvPicPr/>
            <p:nvPr/>
          </p:nvPicPr>
          <p:blipFill>
            <a:blip r:embed="rId1"/>
            <a:stretch/>
          </p:blipFill>
          <p:spPr>
            <a:xfrm>
              <a:off x="3780000" y="1196640"/>
              <a:ext cx="4211640" cy="1944000"/>
            </a:xfrm>
            <a:prstGeom prst="rect">
              <a:avLst/>
            </a:prstGeom>
            <a:ln>
              <a:noFill/>
            </a:ln>
          </p:spPr>
        </p:pic>
        <p:pic>
          <p:nvPicPr>
            <p:cNvPr id="405" name="Image 2" descr=""/>
            <p:cNvPicPr/>
            <p:nvPr/>
          </p:nvPicPr>
          <p:blipFill>
            <a:blip r:embed="rId2"/>
            <a:stretch/>
          </p:blipFill>
          <p:spPr>
            <a:xfrm>
              <a:off x="6032160" y="1654920"/>
              <a:ext cx="1029600" cy="1068840"/>
            </a:xfrm>
            <a:prstGeom prst="rect">
              <a:avLst/>
            </a:prstGeom>
            <a:ln>
              <a:noFill/>
            </a:ln>
          </p:spPr>
        </p:pic>
      </p:grpSp>
      <p:pic>
        <p:nvPicPr>
          <p:cNvPr id="406" name="Image 4" descr=""/>
          <p:cNvPicPr/>
          <p:nvPr/>
        </p:nvPicPr>
        <p:blipFill>
          <a:blip r:embed="rId3"/>
          <a:stretch/>
        </p:blipFill>
        <p:spPr>
          <a:xfrm>
            <a:off x="1259640" y="3501000"/>
            <a:ext cx="6372000" cy="1975680"/>
          </a:xfrm>
          <a:prstGeom prst="rect">
            <a:avLst/>
          </a:prstGeom>
          <a:ln>
            <a:noFill/>
          </a:ln>
        </p:spPr>
      </p:pic>
      <p:sp>
        <p:nvSpPr>
          <p:cNvPr id="407" name="TextShape 5"/>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timing>
    <p:tnLst>
      <p:par>
        <p:cTn id="60" dur="indefinite" restart="never" nodeType="tmRoot">
          <p:childTnLst>
            <p:seq>
              <p:cTn id="61" dur="indefinite" nodeType="mainSeq">
                <p:childTnLst>
                  <p:par>
                    <p:cTn id="62" fill="hold">
                      <p:stCondLst>
                        <p:cond delay="indefinite"/>
                      </p:stCondLst>
                      <p:childTnLst>
                        <p:par>
                          <p:cTn id="63" fill="hold">
                            <p:stCondLst>
                              <p:cond delay="0"/>
                            </p:stCondLst>
                            <p:childTnLst>
                              <p:par>
                                <p:cTn id="64" nodeType="clickEffect" fill="hold" presetClass="entr" presetID="1">
                                  <p:stCondLst>
                                    <p:cond delay="0"/>
                                  </p:stCondLst>
                                  <p:childTnLst>
                                    <p:set>
                                      <p:cBhvr>
                                        <p:cTn id="65"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ROTATION</a:t>
            </a:r>
            <a:endParaRPr b="0" lang="en-US" sz="3200" spc="-1" strike="noStrike">
              <a:solidFill>
                <a:srgbClr val="000000"/>
              </a:solidFill>
              <a:latin typeface="Calibri"/>
            </a:endParaRPr>
          </a:p>
        </p:txBody>
      </p:sp>
      <p:sp>
        <p:nvSpPr>
          <p:cNvPr id="409" name="TextShape 2"/>
          <p:cNvSpPr txBox="1"/>
          <p:nvPr/>
        </p:nvSpPr>
        <p:spPr>
          <a:xfrm>
            <a:off x="251640" y="1148760"/>
            <a:ext cx="7619760" cy="4800240"/>
          </a:xfrm>
          <a:prstGeom prst="rect">
            <a:avLst/>
          </a:prstGeom>
          <a:noFill/>
          <a:ln>
            <a:noFill/>
          </a:ln>
        </p:spPr>
        <p:txBody>
          <a:bodyPr/>
          <a:p>
            <a:pPr marL="343080" indent="-228240">
              <a:lnSpc>
                <a:spcPct val="90000"/>
              </a:lnSpc>
              <a:spcBef>
                <a:spcPts val="641"/>
              </a:spcBef>
              <a:buClr>
                <a:srgbClr val="2c7c9f"/>
              </a:buClr>
              <a:buFont typeface="Arial"/>
              <a:buChar char="•"/>
            </a:pPr>
            <a:r>
              <a:rPr b="0" lang="en-US" sz="3200" spc="-1" strike="noStrike">
                <a:solidFill>
                  <a:srgbClr val="000000"/>
                </a:solidFill>
                <a:latin typeface="Avenir Next Condensed Regular"/>
              </a:rPr>
              <a:t>Rotation autour de (0,0)</a:t>
            </a:r>
            <a:endParaRPr b="0" lang="en-US" sz="3200" spc="-1" strike="noStrike">
              <a:solidFill>
                <a:srgbClr val="000000"/>
              </a:solidFill>
              <a:latin typeface="Avenir Next Condensed Regular"/>
            </a:endParaRPr>
          </a:p>
        </p:txBody>
      </p:sp>
      <p:sp>
        <p:nvSpPr>
          <p:cNvPr id="410"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D9A7BE41-6C20-4074-ADCB-B231DD875B93}"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411" name="Image 2" descr=""/>
          <p:cNvPicPr/>
          <p:nvPr/>
        </p:nvPicPr>
        <p:blipFill>
          <a:blip r:embed="rId1"/>
          <a:stretch/>
        </p:blipFill>
        <p:spPr>
          <a:xfrm>
            <a:off x="827640" y="3439440"/>
            <a:ext cx="2184120" cy="1285560"/>
          </a:xfrm>
          <a:prstGeom prst="rect">
            <a:avLst/>
          </a:prstGeom>
          <a:ln>
            <a:noFill/>
          </a:ln>
        </p:spPr>
      </p:pic>
      <p:pic>
        <p:nvPicPr>
          <p:cNvPr id="412" name="Image 3" descr=""/>
          <p:cNvPicPr/>
          <p:nvPr/>
        </p:nvPicPr>
        <p:blipFill>
          <a:blip r:embed="rId2"/>
          <a:stretch/>
        </p:blipFill>
        <p:spPr>
          <a:xfrm>
            <a:off x="3636000" y="1866960"/>
            <a:ext cx="4392000" cy="4226040"/>
          </a:xfrm>
          <a:prstGeom prst="rect">
            <a:avLst/>
          </a:prstGeom>
          <a:ln>
            <a:noFill/>
          </a:ln>
        </p:spPr>
      </p:pic>
      <p:sp>
        <p:nvSpPr>
          <p:cNvPr id="413"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ROTATION</a:t>
            </a:r>
            <a:endParaRPr b="0" lang="en-US" sz="3200" spc="-1" strike="noStrike">
              <a:solidFill>
                <a:srgbClr val="000000"/>
              </a:solidFill>
              <a:latin typeface="Calibri"/>
            </a:endParaRPr>
          </a:p>
        </p:txBody>
      </p:sp>
      <p:sp>
        <p:nvSpPr>
          <p:cNvPr id="415"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790668F7-4FB3-4A7F-8816-11C89F5717E0}"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416" name="Image 4" descr=""/>
          <p:cNvPicPr/>
          <p:nvPr/>
        </p:nvPicPr>
        <p:blipFill>
          <a:blip r:embed="rId1"/>
          <a:stretch/>
        </p:blipFill>
        <p:spPr>
          <a:xfrm>
            <a:off x="323640" y="1340640"/>
            <a:ext cx="3708000" cy="1568160"/>
          </a:xfrm>
          <a:prstGeom prst="rect">
            <a:avLst/>
          </a:prstGeom>
          <a:ln>
            <a:noFill/>
          </a:ln>
        </p:spPr>
      </p:pic>
      <p:pic>
        <p:nvPicPr>
          <p:cNvPr id="417" name="Image 5" descr=""/>
          <p:cNvPicPr/>
          <p:nvPr/>
        </p:nvPicPr>
        <p:blipFill>
          <a:blip r:embed="rId2"/>
          <a:stretch/>
        </p:blipFill>
        <p:spPr>
          <a:xfrm>
            <a:off x="1403640" y="3717000"/>
            <a:ext cx="5752800" cy="1510920"/>
          </a:xfrm>
          <a:prstGeom prst="rect">
            <a:avLst/>
          </a:prstGeom>
          <a:ln>
            <a:noFill/>
          </a:ln>
        </p:spPr>
      </p:pic>
      <p:pic>
        <p:nvPicPr>
          <p:cNvPr id="418" name="Image 8" descr=""/>
          <p:cNvPicPr/>
          <p:nvPr/>
        </p:nvPicPr>
        <p:blipFill>
          <a:blip r:embed="rId3"/>
          <a:stretch/>
        </p:blipFill>
        <p:spPr>
          <a:xfrm>
            <a:off x="4428000" y="1484640"/>
            <a:ext cx="3930120" cy="1550520"/>
          </a:xfrm>
          <a:prstGeom prst="rect">
            <a:avLst/>
          </a:prstGeom>
          <a:ln>
            <a:noFill/>
          </a:ln>
        </p:spPr>
      </p:pic>
      <p:sp>
        <p:nvSpPr>
          <p:cNvPr id="419"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timing>
    <p:tnLst>
      <p:par>
        <p:cTn id="66" dur="indefinite" restart="never" nodeType="tmRoot">
          <p:childTnLst>
            <p:seq>
              <p:cTn id="67" dur="indefinite" nodeType="mainSeq">
                <p:childTnLst>
                  <p:par>
                    <p:cTn id="68" fill="hold">
                      <p:stCondLst>
                        <p:cond delay="indefinite"/>
                      </p:stCondLst>
                      <p:childTnLst>
                        <p:par>
                          <p:cTn id="69" fill="hold">
                            <p:stCondLst>
                              <p:cond delay="0"/>
                            </p:stCondLst>
                            <p:childTnLst>
                              <p:par>
                                <p:cTn id="70" nodeType="clickEffect" fill="hold" presetClass="entr" presetID="1">
                                  <p:stCondLst>
                                    <p:cond delay="0"/>
                                  </p:stCondLst>
                                  <p:childTnLst>
                                    <p:set>
                                      <p:cBhvr>
                                        <p:cTn id="71"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TRANSLATION</a:t>
            </a:r>
            <a:endParaRPr b="0" lang="en-US" sz="3200" spc="-1" strike="noStrike">
              <a:solidFill>
                <a:srgbClr val="000000"/>
              </a:solidFill>
              <a:latin typeface="Calibri"/>
            </a:endParaRPr>
          </a:p>
        </p:txBody>
      </p:sp>
      <p:sp>
        <p:nvSpPr>
          <p:cNvPr id="421"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BEC34746-223E-41CF-BFB0-C7AAD002285E}"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422" name="Image 2" descr=""/>
          <p:cNvPicPr/>
          <p:nvPr/>
        </p:nvPicPr>
        <p:blipFill>
          <a:blip r:embed="rId1"/>
          <a:stretch/>
        </p:blipFill>
        <p:spPr>
          <a:xfrm>
            <a:off x="2555640" y="1340640"/>
            <a:ext cx="2871360" cy="1423800"/>
          </a:xfrm>
          <a:prstGeom prst="rect">
            <a:avLst/>
          </a:prstGeom>
          <a:ln>
            <a:noFill/>
          </a:ln>
        </p:spPr>
      </p:pic>
      <p:pic>
        <p:nvPicPr>
          <p:cNvPr id="423" name="Image 1" descr=""/>
          <p:cNvPicPr/>
          <p:nvPr/>
        </p:nvPicPr>
        <p:blipFill>
          <a:blip r:embed="rId2"/>
          <a:stretch/>
        </p:blipFill>
        <p:spPr>
          <a:xfrm>
            <a:off x="1547640" y="3141000"/>
            <a:ext cx="5219640" cy="2541600"/>
          </a:xfrm>
          <a:prstGeom prst="rect">
            <a:avLst/>
          </a:prstGeom>
          <a:ln>
            <a:noFill/>
          </a:ln>
        </p:spPr>
      </p:pic>
      <p:sp>
        <p:nvSpPr>
          <p:cNvPr id="424" name="CustomShape 3"/>
          <p:cNvSpPr/>
          <p:nvPr/>
        </p:nvSpPr>
        <p:spPr>
          <a:xfrm>
            <a:off x="1341000" y="5949360"/>
            <a:ext cx="6033240" cy="51696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2800" spc="-1" strike="noStrike">
                <a:solidFill>
                  <a:srgbClr val="000000"/>
                </a:solidFill>
                <a:latin typeface="Mostra Nuova AltD W00 Regular"/>
                <a:ea typeface="ＭＳ Ｐゴシック"/>
              </a:rPr>
              <a:t>Comment écrire cette matrice ??</a:t>
            </a:r>
            <a:endParaRPr b="0" lang="fr-FR" sz="2800" spc="-1" strike="noStrike">
              <a:latin typeface="Arial"/>
            </a:endParaRPr>
          </a:p>
        </p:txBody>
      </p:sp>
      <p:sp>
        <p:nvSpPr>
          <p:cNvPr id="425"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timing>
    <p:tnLst>
      <p:par>
        <p:cTn id="72" dur="indefinite" restart="never" nodeType="tmRoot">
          <p:childTnLst>
            <p:seq>
              <p:cTn id="73" dur="indefinite" nodeType="mainSeq">
                <p:childTnLst>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42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6" name="Image 4" descr=""/>
          <p:cNvPicPr/>
          <p:nvPr/>
        </p:nvPicPr>
        <p:blipFill>
          <a:blip r:embed="rId1"/>
          <a:stretch/>
        </p:blipFill>
        <p:spPr>
          <a:xfrm>
            <a:off x="3852000" y="2853000"/>
            <a:ext cx="3403080" cy="2107800"/>
          </a:xfrm>
          <a:prstGeom prst="rect">
            <a:avLst/>
          </a:prstGeom>
          <a:ln>
            <a:noFill/>
          </a:ln>
        </p:spPr>
      </p:pic>
      <p:sp>
        <p:nvSpPr>
          <p:cNvPr id="427"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TRANSLATION</a:t>
            </a:r>
            <a:endParaRPr b="0" lang="en-US" sz="3200" spc="-1" strike="noStrike">
              <a:solidFill>
                <a:srgbClr val="000000"/>
              </a:solidFill>
              <a:latin typeface="Calibri"/>
            </a:endParaRPr>
          </a:p>
        </p:txBody>
      </p:sp>
      <p:sp>
        <p:nvSpPr>
          <p:cNvPr id="428" name="TextShape 2"/>
          <p:cNvSpPr txBox="1"/>
          <p:nvPr/>
        </p:nvSpPr>
        <p:spPr>
          <a:xfrm>
            <a:off x="251640" y="1148760"/>
            <a:ext cx="7619760" cy="4800240"/>
          </a:xfrm>
          <a:prstGeom prst="rect">
            <a:avLst/>
          </a:prstGeom>
          <a:noFill/>
          <a:ln>
            <a:noFill/>
          </a:ln>
        </p:spPr>
        <p:txBody>
          <a:bodyPr/>
          <a:p>
            <a:pPr>
              <a:lnSpc>
                <a:spcPct val="100000"/>
              </a:lnSpc>
              <a:spcBef>
                <a:spcPts val="641"/>
              </a:spcBef>
            </a:pPr>
            <a:r>
              <a:rPr b="0" lang="en-US" sz="3200" spc="-1" strike="noStrike">
                <a:solidFill>
                  <a:srgbClr val="000000"/>
                </a:solidFill>
                <a:latin typeface="Avenir Next Condensed Regular"/>
              </a:rPr>
              <a:t>Solution : </a:t>
            </a:r>
            <a:r>
              <a:rPr b="0" lang="en-US" sz="3200" spc="-1" strike="noStrike">
                <a:solidFill>
                  <a:srgbClr val="c00000"/>
                </a:solidFill>
                <a:latin typeface="Avenir Next Condensed Regular"/>
              </a:rPr>
              <a:t>coordonnées homogènes</a:t>
            </a:r>
            <a:endParaRPr b="0" lang="en-US" sz="3200" spc="-1" strike="noStrike">
              <a:solidFill>
                <a:srgbClr val="000000"/>
              </a:solidFill>
              <a:latin typeface="Avenir Next Condensed Regular"/>
            </a:endParaRPr>
          </a:p>
          <a:p>
            <a:pPr>
              <a:lnSpc>
                <a:spcPct val="100000"/>
              </a:lnSpc>
              <a:spcBef>
                <a:spcPts val="641"/>
              </a:spcBef>
            </a:pPr>
            <a:r>
              <a:rPr b="0" lang="en-US" sz="3200" spc="-1" strike="noStrike">
                <a:solidFill>
                  <a:srgbClr val="000000"/>
                </a:solidFill>
                <a:latin typeface="Avenir Next Condensed Regular"/>
              </a:rPr>
              <a:t>Mapping de R</a:t>
            </a:r>
            <a:r>
              <a:rPr b="0" lang="en-US" sz="3200" spc="-1" strike="noStrike" baseline="30000">
                <a:solidFill>
                  <a:srgbClr val="000000"/>
                </a:solidFill>
                <a:latin typeface="Avenir Next Condensed Regular"/>
              </a:rPr>
              <a:t>n</a:t>
            </a:r>
            <a:r>
              <a:rPr b="0" lang="en-US" sz="3200" spc="-1" strike="noStrike">
                <a:solidFill>
                  <a:srgbClr val="000000"/>
                </a:solidFill>
                <a:latin typeface="Avenir Next Condensed Regular"/>
              </a:rPr>
              <a:t> to R</a:t>
            </a:r>
            <a:r>
              <a:rPr b="0" lang="en-US" sz="3200" spc="-1" strike="noStrike" baseline="30000">
                <a:solidFill>
                  <a:srgbClr val="000000"/>
                </a:solidFill>
                <a:latin typeface="Avenir Next Condensed Regular"/>
              </a:rPr>
              <a:t>n+1</a:t>
            </a:r>
            <a:endParaRPr b="0" lang="en-US" sz="3200" spc="-1" strike="noStrike">
              <a:solidFill>
                <a:srgbClr val="000000"/>
              </a:solidFill>
              <a:latin typeface="Avenir Next Condensed Regular"/>
            </a:endParaRPr>
          </a:p>
          <a:p>
            <a:pPr marL="365760">
              <a:lnSpc>
                <a:spcPct val="100000"/>
              </a:lnSpc>
              <a:spcBef>
                <a:spcPts val="561"/>
              </a:spcBef>
            </a:pPr>
            <a:r>
              <a:rPr b="0" lang="en-US" sz="2800" spc="-1" strike="noStrike">
                <a:solidFill>
                  <a:srgbClr val="000000"/>
                </a:solidFill>
                <a:latin typeface="Avenir Next Condensed Regular"/>
              </a:rPr>
              <a:t>P(x,y,z, w) est le point de R</a:t>
            </a:r>
            <a:r>
              <a:rPr b="0" lang="en-US" sz="2800" spc="-1" strike="noStrike" baseline="30000">
                <a:solidFill>
                  <a:srgbClr val="000000"/>
                </a:solidFill>
                <a:latin typeface="Avenir Next Condensed Regular"/>
              </a:rPr>
              <a:t>3</a:t>
            </a:r>
            <a:r>
              <a:rPr b="0" lang="en-US" sz="2800" spc="-1" strike="noStrike">
                <a:solidFill>
                  <a:srgbClr val="000000"/>
                </a:solidFill>
                <a:latin typeface="Avenir Next Condensed Regular"/>
              </a:rPr>
              <a:t> de coordonnées (x/w,y/w,z/w)</a:t>
            </a:r>
            <a:endParaRPr b="0" lang="en-US" sz="2800" spc="-1" strike="noStrike">
              <a:solidFill>
                <a:srgbClr val="000000"/>
              </a:solidFill>
              <a:latin typeface="Avenir Next Condensed Regular"/>
            </a:endParaRPr>
          </a:p>
          <a:p>
            <a:pPr>
              <a:lnSpc>
                <a:spcPct val="100000"/>
              </a:lnSpc>
              <a:spcBef>
                <a:spcPts val="561"/>
              </a:spcBef>
            </a:pPr>
            <a:endParaRPr b="0" lang="en-US" sz="2800" spc="-1" strike="noStrike">
              <a:solidFill>
                <a:srgbClr val="000000"/>
              </a:solidFill>
              <a:latin typeface="Avenir Next Condensed Regular"/>
            </a:endParaRPr>
          </a:p>
        </p:txBody>
      </p:sp>
      <p:sp>
        <p:nvSpPr>
          <p:cNvPr id="429"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E6BD01A4-A93D-43B8-9025-EE0835CD6B31}"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430" name="Image 5" descr=""/>
          <p:cNvPicPr/>
          <p:nvPr/>
        </p:nvPicPr>
        <p:blipFill>
          <a:blip r:embed="rId2"/>
          <a:stretch/>
        </p:blipFill>
        <p:spPr>
          <a:xfrm>
            <a:off x="1475640" y="3069000"/>
            <a:ext cx="1622160" cy="1604520"/>
          </a:xfrm>
          <a:prstGeom prst="rect">
            <a:avLst/>
          </a:prstGeom>
          <a:ln>
            <a:noFill/>
          </a:ln>
        </p:spPr>
      </p:pic>
      <p:sp>
        <p:nvSpPr>
          <p:cNvPr id="431"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35640" y="44640"/>
            <a:ext cx="8352720" cy="705600"/>
          </a:xfrm>
          <a:prstGeom prst="rect">
            <a:avLst/>
          </a:prstGeom>
          <a:noFill/>
          <a:ln>
            <a:noFill/>
          </a:ln>
        </p:spPr>
        <p:txBody>
          <a:bodyPr lIns="36000" rIns="36000" anchor="ctr">
            <a:normAutofit/>
          </a:bodyPr>
          <a:p>
            <a:pPr>
              <a:lnSpc>
                <a:spcPct val="100000"/>
              </a:lnSpc>
            </a:pPr>
            <a:r>
              <a:rPr b="0" lang="en-US" sz="3200" spc="-97" strike="noStrike">
                <a:solidFill>
                  <a:srgbClr val="18579b"/>
                </a:solidFill>
                <a:latin typeface="Avenir Next Condensed Demi Bold"/>
              </a:rPr>
              <a:t>TRANSFORMATIONS</a:t>
            </a:r>
            <a:r>
              <a:rPr b="0" lang="en-US" sz="3600" spc="-97" strike="noStrike">
                <a:solidFill>
                  <a:srgbClr val="18579b"/>
                </a:solidFill>
                <a:latin typeface="Gill Sans"/>
              </a:rPr>
              <a:t> </a:t>
            </a:r>
            <a:r>
              <a:rPr b="0" lang="en-US" sz="3200" spc="-97" strike="noStrike">
                <a:solidFill>
                  <a:srgbClr val="18579b"/>
                </a:solidFill>
                <a:latin typeface="Avenir Next Condensed Demi Bold"/>
              </a:rPr>
              <a:t>2D</a:t>
            </a:r>
            <a:endParaRPr b="0" lang="en-US" sz="3200" spc="-1" strike="noStrike">
              <a:solidFill>
                <a:srgbClr val="000000"/>
              </a:solidFill>
              <a:latin typeface="Calibri"/>
            </a:endParaRPr>
          </a:p>
        </p:txBody>
      </p:sp>
      <p:sp>
        <p:nvSpPr>
          <p:cNvPr id="433"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8D07BCA7-7408-476A-B716-D9AE6305EB8D}"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434" name="Image 2" descr=""/>
          <p:cNvPicPr/>
          <p:nvPr/>
        </p:nvPicPr>
        <p:blipFill>
          <a:blip r:embed="rId1"/>
          <a:stretch/>
        </p:blipFill>
        <p:spPr>
          <a:xfrm>
            <a:off x="323640" y="1052640"/>
            <a:ext cx="7848360" cy="4497480"/>
          </a:xfrm>
          <a:prstGeom prst="rect">
            <a:avLst/>
          </a:prstGeom>
          <a:ln>
            <a:noFill/>
          </a:ln>
        </p:spPr>
      </p:pic>
      <p:sp>
        <p:nvSpPr>
          <p:cNvPr id="435" name="CustomShape 3"/>
          <p:cNvSpPr/>
          <p:nvPr/>
        </p:nvSpPr>
        <p:spPr>
          <a:xfrm>
            <a:off x="2267640" y="5879160"/>
            <a:ext cx="6696360" cy="639000"/>
          </a:xfrm>
          <a:prstGeom prst="rect">
            <a:avLst/>
          </a:prstGeom>
          <a:noFill/>
          <a:ln>
            <a:noFill/>
          </a:ln>
        </p:spPr>
        <p:style>
          <a:lnRef idx="0"/>
          <a:fillRef idx="0"/>
          <a:effectRef idx="0"/>
          <a:fontRef idx="minor"/>
        </p:style>
        <p:txBody>
          <a:bodyPr lIns="90000" rIns="90000" tIns="45000" bIns="45000"/>
          <a:p>
            <a:pPr>
              <a:lnSpc>
                <a:spcPct val="100000"/>
              </a:lnSpc>
            </a:pPr>
            <a:r>
              <a:rPr b="0" i="1" lang="fr-FR" sz="1800" spc="-1" strike="noStrike">
                <a:solidFill>
                  <a:srgbClr val="000000"/>
                </a:solidFill>
                <a:latin typeface="Times New Roman"/>
                <a:ea typeface="ＭＳ Ｐゴシック"/>
              </a:rPr>
              <a:t>http://www.cs.princeton.edu/courses/archive/spr11/cos426/notes/cos426_s11_lecture10_transform.pdf</a:t>
            </a:r>
            <a:endParaRPr b="0" lang="fr-FR" sz="1800" spc="-1" strike="noStrike">
              <a:latin typeface="Arial"/>
            </a:endParaRPr>
          </a:p>
        </p:txBody>
      </p:sp>
      <p:sp>
        <p:nvSpPr>
          <p:cNvPr id="436"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CONCATÉNATION</a:t>
            </a:r>
            <a:r>
              <a:rPr b="0" lang="en-US" sz="3200" spc="-97" strike="noStrike">
                <a:solidFill>
                  <a:srgbClr val="18579b"/>
                </a:solidFill>
                <a:latin typeface="Gill Sans"/>
              </a:rPr>
              <a:t> </a:t>
            </a:r>
            <a:r>
              <a:rPr b="0" lang="en-US" sz="3200" spc="-97" strike="noStrike">
                <a:solidFill>
                  <a:srgbClr val="18579b"/>
                </a:solidFill>
                <a:latin typeface="Avenir Next Condensed Demi Bold"/>
              </a:rPr>
              <a:t>DE</a:t>
            </a:r>
            <a:r>
              <a:rPr b="0" lang="en-US" sz="3200" spc="-97" strike="noStrike">
                <a:solidFill>
                  <a:srgbClr val="18579b"/>
                </a:solidFill>
                <a:latin typeface="Gill Sans"/>
              </a:rPr>
              <a:t> </a:t>
            </a:r>
            <a:r>
              <a:rPr b="0" lang="en-US" sz="3200" spc="-97" strike="noStrike">
                <a:solidFill>
                  <a:srgbClr val="18579b"/>
                </a:solidFill>
                <a:latin typeface="Avenir Next Condensed Demi Bold"/>
              </a:rPr>
              <a:t>TRANSFORMATIONS</a:t>
            </a:r>
            <a:endParaRPr b="0" lang="en-US" sz="3200" spc="-1" strike="noStrike">
              <a:solidFill>
                <a:srgbClr val="000000"/>
              </a:solidFill>
              <a:latin typeface="Calibri"/>
            </a:endParaRPr>
          </a:p>
        </p:txBody>
      </p:sp>
      <p:sp>
        <p:nvSpPr>
          <p:cNvPr id="438" name="TextShape 2"/>
          <p:cNvSpPr txBox="1"/>
          <p:nvPr/>
        </p:nvSpPr>
        <p:spPr>
          <a:xfrm>
            <a:off x="251640" y="1148760"/>
            <a:ext cx="7619760" cy="4800240"/>
          </a:xfrm>
          <a:prstGeom prst="rect">
            <a:avLst/>
          </a:prstGeom>
          <a:noFill/>
          <a:ln>
            <a:noFill/>
          </a:ln>
        </p:spPr>
        <p:txBody>
          <a:bodyPr>
            <a:normAutofit/>
          </a:bodyPr>
          <a:p>
            <a:pPr>
              <a:lnSpc>
                <a:spcPct val="100000"/>
              </a:lnSpc>
              <a:spcBef>
                <a:spcPts val="641"/>
              </a:spcBef>
            </a:pPr>
            <a:r>
              <a:rPr b="0" lang="en-US" sz="3200" spc="-1" strike="noStrike">
                <a:solidFill>
                  <a:srgbClr val="000000"/>
                </a:solidFill>
                <a:latin typeface="Avenir Next Condensed Regular"/>
              </a:rPr>
              <a:t>Multiplication de matrices &gt; une seule matrice de transformation</a:t>
            </a:r>
            <a:endParaRPr b="0" lang="en-US" sz="3200" spc="-1" strike="noStrike">
              <a:solidFill>
                <a:srgbClr val="000000"/>
              </a:solidFill>
              <a:latin typeface="Avenir Next Condensed Regular"/>
            </a:endParaRPr>
          </a:p>
          <a:p>
            <a:pPr>
              <a:lnSpc>
                <a:spcPct val="100000"/>
              </a:lnSpc>
              <a:spcBef>
                <a:spcPts val="641"/>
              </a:spcBef>
            </a:pPr>
            <a:r>
              <a:rPr b="0" lang="en-US" sz="3200" spc="-1" strike="noStrike">
                <a:solidFill>
                  <a:srgbClr val="ff0000"/>
                </a:solidFill>
                <a:latin typeface="Avenir Next Condensed Regular"/>
              </a:rPr>
              <a:t>Note: la multiplication matricielle n'est pas commutative </a:t>
            </a:r>
            <a:r>
              <a:rPr b="0" lang="en-US" sz="3200" spc="-1" strike="noStrike">
                <a:solidFill>
                  <a:srgbClr val="ff0000"/>
                </a:solidFill>
                <a:latin typeface="Arial"/>
              </a:rPr>
              <a:t>!!</a:t>
            </a:r>
            <a:endParaRPr b="0" lang="en-US" sz="3200" spc="-1" strike="noStrike">
              <a:solidFill>
                <a:srgbClr val="000000"/>
              </a:solidFill>
              <a:latin typeface="Avenir Next Condensed Regular"/>
            </a:endParaRPr>
          </a:p>
        </p:txBody>
      </p:sp>
      <p:sp>
        <p:nvSpPr>
          <p:cNvPr id="439"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A103E5AF-7D9D-4F5C-80EB-C28BE6E8134C}"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440" name="Image 5" descr=""/>
          <p:cNvPicPr/>
          <p:nvPr/>
        </p:nvPicPr>
        <p:blipFill>
          <a:blip r:embed="rId1"/>
          <a:stretch/>
        </p:blipFill>
        <p:spPr>
          <a:xfrm>
            <a:off x="1403640" y="2787480"/>
            <a:ext cx="5904360" cy="4025520"/>
          </a:xfrm>
          <a:prstGeom prst="rect">
            <a:avLst/>
          </a:prstGeom>
          <a:ln>
            <a:noFill/>
          </a:ln>
        </p:spPr>
      </p:pic>
      <p:sp>
        <p:nvSpPr>
          <p:cNvPr id="441"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GRAPHE</a:t>
            </a:r>
            <a:r>
              <a:rPr b="0" lang="en-US" sz="3600" spc="-97" strike="noStrike">
                <a:solidFill>
                  <a:srgbClr val="18579b"/>
                </a:solidFill>
                <a:latin typeface="Gill Sans"/>
              </a:rPr>
              <a:t> </a:t>
            </a:r>
            <a:r>
              <a:rPr b="0" lang="en-US" sz="3200" spc="-97" strike="noStrike">
                <a:solidFill>
                  <a:srgbClr val="18579b"/>
                </a:solidFill>
                <a:latin typeface="Avenir Next Condensed Demi Bold"/>
              </a:rPr>
              <a:t>DE</a:t>
            </a:r>
            <a:r>
              <a:rPr b="0" lang="en-US" sz="3600" spc="-97" strike="noStrike">
                <a:solidFill>
                  <a:srgbClr val="18579b"/>
                </a:solidFill>
                <a:latin typeface="Gill Sans"/>
              </a:rPr>
              <a:t> </a:t>
            </a:r>
            <a:r>
              <a:rPr b="0" lang="en-US" sz="3200" spc="-97" strike="noStrike">
                <a:solidFill>
                  <a:srgbClr val="18579b"/>
                </a:solidFill>
                <a:latin typeface="Avenir Next Condensed Demi Bold"/>
              </a:rPr>
              <a:t>SCÈNE </a:t>
            </a:r>
            <a:endParaRPr b="0" lang="en-US" sz="3200" spc="-1" strike="noStrike">
              <a:solidFill>
                <a:srgbClr val="000000"/>
              </a:solidFill>
              <a:latin typeface="Calibri"/>
            </a:endParaRPr>
          </a:p>
        </p:txBody>
      </p:sp>
      <p:sp>
        <p:nvSpPr>
          <p:cNvPr id="443" name="TextShape 2"/>
          <p:cNvSpPr txBox="1"/>
          <p:nvPr/>
        </p:nvSpPr>
        <p:spPr>
          <a:xfrm>
            <a:off x="251640" y="1148760"/>
            <a:ext cx="7619760" cy="4800240"/>
          </a:xfrm>
          <a:prstGeom prst="rect">
            <a:avLst/>
          </a:prstGeom>
          <a:noFill/>
          <a:ln>
            <a:noFill/>
          </a:ln>
        </p:spPr>
        <p:txBody>
          <a:bodyPr>
            <a:normAutofit/>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Structure hiérarchique utilisée pour représenter un objet et ses parts, une scène et les objets qui la composent </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Permet de gérer les transformations à appliquer sur chaque objet et conserver si nécessaire leur positionnement relatif</a:t>
            </a:r>
            <a:endParaRPr b="0" lang="en-US" sz="3200" spc="-1" strike="noStrike">
              <a:solidFill>
                <a:srgbClr val="000000"/>
              </a:solidFill>
              <a:latin typeface="Avenir Next Condensed Regular"/>
            </a:endParaRPr>
          </a:p>
          <a:p>
            <a:pPr>
              <a:lnSpc>
                <a:spcPct val="100000"/>
              </a:lnSpc>
              <a:spcBef>
                <a:spcPts val="561"/>
              </a:spcBef>
            </a:pPr>
            <a:endParaRPr b="0" lang="en-US" sz="3200" spc="-1" strike="noStrike">
              <a:solidFill>
                <a:srgbClr val="000000"/>
              </a:solidFill>
              <a:latin typeface="Avenir Next Condensed Regular"/>
            </a:endParaRPr>
          </a:p>
          <a:p>
            <a:pPr>
              <a:lnSpc>
                <a:spcPct val="100000"/>
              </a:lnSpc>
              <a:spcBef>
                <a:spcPts val="561"/>
              </a:spcBef>
            </a:pPr>
            <a:endParaRPr b="0" lang="en-US" sz="3200" spc="-1" strike="noStrike">
              <a:solidFill>
                <a:srgbClr val="000000"/>
              </a:solidFill>
              <a:latin typeface="Avenir Next Condensed Regular"/>
            </a:endParaRPr>
          </a:p>
        </p:txBody>
      </p:sp>
      <p:sp>
        <p:nvSpPr>
          <p:cNvPr id="444"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D903CA3A-867E-4208-8005-5AB8AD7FA34C}"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445"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extShape 1"/>
          <p:cNvSpPr txBox="1"/>
          <p:nvPr/>
        </p:nvSpPr>
        <p:spPr>
          <a:xfrm>
            <a:off x="35640" y="44640"/>
            <a:ext cx="8856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GRAPHE</a:t>
            </a:r>
            <a:r>
              <a:rPr b="0" lang="en-US" sz="3600" spc="-97" strike="noStrike">
                <a:solidFill>
                  <a:srgbClr val="18579b"/>
                </a:solidFill>
                <a:latin typeface="Gill Sans"/>
              </a:rPr>
              <a:t> </a:t>
            </a:r>
            <a:r>
              <a:rPr b="0" lang="en-US" sz="3200" spc="-97" strike="noStrike">
                <a:solidFill>
                  <a:srgbClr val="18579b"/>
                </a:solidFill>
                <a:latin typeface="Avenir Next Condensed Demi Bold"/>
              </a:rPr>
              <a:t>DE</a:t>
            </a:r>
            <a:r>
              <a:rPr b="0" lang="en-US" sz="3600" spc="-97" strike="noStrike">
                <a:solidFill>
                  <a:srgbClr val="18579b"/>
                </a:solidFill>
                <a:latin typeface="Gill Sans"/>
              </a:rPr>
              <a:t> </a:t>
            </a:r>
            <a:r>
              <a:rPr b="0" lang="en-US" sz="3200" spc="-97" strike="noStrike">
                <a:solidFill>
                  <a:srgbClr val="18579b"/>
                </a:solidFill>
                <a:latin typeface="Avenir Next Condensed Demi Bold"/>
              </a:rPr>
              <a:t>SCENE</a:t>
            </a:r>
            <a:r>
              <a:rPr b="0" lang="en-US" sz="3600" spc="-97" strike="noStrike">
                <a:solidFill>
                  <a:srgbClr val="18579b"/>
                </a:solidFill>
                <a:latin typeface="Gill Sans"/>
              </a:rPr>
              <a:t> </a:t>
            </a:r>
            <a:r>
              <a:rPr b="0" lang="en-US" sz="3200" spc="-97" strike="noStrike">
                <a:solidFill>
                  <a:srgbClr val="18579b"/>
                </a:solidFill>
                <a:latin typeface="Avenir Next Condensed Demi Bold"/>
              </a:rPr>
              <a:t>ET</a:t>
            </a:r>
            <a:r>
              <a:rPr b="0" lang="en-US" sz="3600" spc="-97" strike="noStrike">
                <a:solidFill>
                  <a:srgbClr val="18579b"/>
                </a:solidFill>
                <a:latin typeface="Gill Sans"/>
              </a:rPr>
              <a:t> </a:t>
            </a:r>
            <a:r>
              <a:rPr b="0" lang="en-US" sz="3200" spc="-97" strike="noStrike">
                <a:solidFill>
                  <a:srgbClr val="18579b"/>
                </a:solidFill>
                <a:latin typeface="Avenir Next Condensed Demi Bold"/>
              </a:rPr>
              <a:t>TRANSFORMATIONS</a:t>
            </a:r>
            <a:endParaRPr b="0" lang="en-US" sz="3200" spc="-1" strike="noStrike">
              <a:solidFill>
                <a:srgbClr val="000000"/>
              </a:solidFill>
              <a:latin typeface="Calibri"/>
            </a:endParaRPr>
          </a:p>
        </p:txBody>
      </p:sp>
      <p:sp>
        <p:nvSpPr>
          <p:cNvPr id="447"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91D621D3-7037-481C-B747-01F197910A3E}"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448" name="Image 2" descr=""/>
          <p:cNvPicPr/>
          <p:nvPr/>
        </p:nvPicPr>
        <p:blipFill>
          <a:blip r:embed="rId1"/>
          <a:stretch/>
        </p:blipFill>
        <p:spPr>
          <a:xfrm>
            <a:off x="323640" y="1484640"/>
            <a:ext cx="7380000" cy="3639240"/>
          </a:xfrm>
          <a:prstGeom prst="rect">
            <a:avLst/>
          </a:prstGeom>
          <a:ln>
            <a:noFill/>
          </a:ln>
        </p:spPr>
      </p:pic>
      <p:sp>
        <p:nvSpPr>
          <p:cNvPr id="449" name="CustomShape 3"/>
          <p:cNvSpPr/>
          <p:nvPr/>
        </p:nvSpPr>
        <p:spPr>
          <a:xfrm>
            <a:off x="2195640" y="5661360"/>
            <a:ext cx="6408360" cy="639000"/>
          </a:xfrm>
          <a:prstGeom prst="rect">
            <a:avLst/>
          </a:prstGeom>
          <a:noFill/>
          <a:ln>
            <a:noFill/>
          </a:ln>
        </p:spPr>
        <p:style>
          <a:lnRef idx="0"/>
          <a:fillRef idx="0"/>
          <a:effectRef idx="0"/>
          <a:fontRef idx="minor"/>
        </p:style>
        <p:txBody>
          <a:bodyPr lIns="90000" rIns="90000" tIns="45000" bIns="45000"/>
          <a:p>
            <a:pPr>
              <a:lnSpc>
                <a:spcPct val="100000"/>
              </a:lnSpc>
            </a:pPr>
            <a:r>
              <a:rPr b="0" i="1" lang="fr-FR" sz="1800" spc="-1" strike="noStrike">
                <a:solidFill>
                  <a:srgbClr val="000000"/>
                </a:solidFill>
                <a:latin typeface="Times New Roman"/>
                <a:ea typeface="ＭＳ Ｐゴシック"/>
              </a:rPr>
              <a:t>http://akmac.itcarlow.ie/~powerk/GeneralGraphicsNotes/scenegraph/scenegraph.htm</a:t>
            </a:r>
            <a:endParaRPr b="0" lang="fr-FR" sz="1800" spc="-1" strike="noStrike">
              <a:latin typeface="Arial"/>
            </a:endParaRPr>
          </a:p>
        </p:txBody>
      </p:sp>
      <p:sp>
        <p:nvSpPr>
          <p:cNvPr id="450"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1" name="Picture 9" descr=""/>
          <p:cNvPicPr/>
          <p:nvPr/>
        </p:nvPicPr>
        <p:blipFill>
          <a:blip r:embed="rId1"/>
          <a:stretch/>
        </p:blipFill>
        <p:spPr>
          <a:xfrm>
            <a:off x="2819520" y="2379600"/>
            <a:ext cx="5017680" cy="3509640"/>
          </a:xfrm>
          <a:prstGeom prst="rect">
            <a:avLst/>
          </a:prstGeom>
          <a:ln>
            <a:noFill/>
          </a:ln>
        </p:spPr>
      </p:pic>
      <p:grpSp>
        <p:nvGrpSpPr>
          <p:cNvPr id="452" name="Group 1"/>
          <p:cNvGrpSpPr/>
          <p:nvPr/>
        </p:nvGrpSpPr>
        <p:grpSpPr>
          <a:xfrm>
            <a:off x="6610320" y="2625840"/>
            <a:ext cx="2453760" cy="1152000"/>
            <a:chOff x="6610320" y="2625840"/>
            <a:chExt cx="2453760" cy="1152000"/>
          </a:xfrm>
        </p:grpSpPr>
        <p:pic>
          <p:nvPicPr>
            <p:cNvPr id="453" name="Picture 11" descr=""/>
            <p:cNvPicPr/>
            <p:nvPr/>
          </p:nvPicPr>
          <p:blipFill>
            <a:blip r:embed="rId2"/>
            <a:srcRect l="0" t="0" r="0" b="72597"/>
            <a:stretch/>
          </p:blipFill>
          <p:spPr>
            <a:xfrm>
              <a:off x="6610320" y="3270240"/>
              <a:ext cx="612360" cy="507600"/>
            </a:xfrm>
            <a:prstGeom prst="rect">
              <a:avLst/>
            </a:prstGeom>
            <a:ln>
              <a:noFill/>
            </a:ln>
          </p:spPr>
        </p:pic>
        <p:pic>
          <p:nvPicPr>
            <p:cNvPr id="454" name="Picture 12" descr=""/>
            <p:cNvPicPr/>
            <p:nvPr/>
          </p:nvPicPr>
          <p:blipFill>
            <a:blip r:embed="rId3"/>
            <a:srcRect l="19025" t="0" r="0" b="54719"/>
            <a:stretch/>
          </p:blipFill>
          <p:spPr>
            <a:xfrm>
              <a:off x="7497720" y="2625840"/>
              <a:ext cx="1566360" cy="1134720"/>
            </a:xfrm>
            <a:prstGeom prst="rect">
              <a:avLst/>
            </a:prstGeom>
            <a:ln>
              <a:noFill/>
            </a:ln>
          </p:spPr>
        </p:pic>
      </p:grpSp>
      <p:sp>
        <p:nvSpPr>
          <p:cNvPr id="455"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456"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2DD9D65B-7549-4299-8DE4-94A6BB4EE5DD}"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457" name="CustomShape 4"/>
          <p:cNvSpPr/>
          <p:nvPr/>
        </p:nvSpPr>
        <p:spPr>
          <a:xfrm>
            <a:off x="467640" y="299700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projection</a:t>
            </a:r>
            <a:endParaRPr b="0" lang="fr-FR" sz="1800" spc="-1" strike="noStrike">
              <a:latin typeface="Arial"/>
            </a:endParaRPr>
          </a:p>
        </p:txBody>
      </p:sp>
      <p:sp>
        <p:nvSpPr>
          <p:cNvPr id="458" name="CustomShape 5"/>
          <p:cNvSpPr/>
          <p:nvPr/>
        </p:nvSpPr>
        <p:spPr>
          <a:xfrm>
            <a:off x="467640" y="206100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vue</a:t>
            </a:r>
            <a:endParaRPr b="0" lang="fr-FR" sz="1800" spc="-1" strike="noStrike">
              <a:latin typeface="Arial"/>
            </a:endParaRPr>
          </a:p>
        </p:txBody>
      </p:sp>
      <p:sp>
        <p:nvSpPr>
          <p:cNvPr id="459" name="CustomShape 6"/>
          <p:cNvSpPr/>
          <p:nvPr/>
        </p:nvSpPr>
        <p:spPr>
          <a:xfrm>
            <a:off x="467640" y="119664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modélisation</a:t>
            </a:r>
            <a:endParaRPr b="0" lang="fr-FR" sz="1800" spc="-1" strike="noStrike">
              <a:latin typeface="Arial"/>
            </a:endParaRPr>
          </a:p>
        </p:txBody>
      </p:sp>
      <p:sp>
        <p:nvSpPr>
          <p:cNvPr id="460" name="CustomShape 7"/>
          <p:cNvSpPr/>
          <p:nvPr/>
        </p:nvSpPr>
        <p:spPr>
          <a:xfrm>
            <a:off x="467640" y="386100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Visibilité - clipping</a:t>
            </a:r>
            <a:endParaRPr b="0" lang="fr-FR" sz="1800" spc="-1" strike="noStrike">
              <a:latin typeface="Arial"/>
            </a:endParaRPr>
          </a:p>
        </p:txBody>
      </p:sp>
      <p:sp>
        <p:nvSpPr>
          <p:cNvPr id="461" name="CustomShape 8"/>
          <p:cNvSpPr/>
          <p:nvPr/>
        </p:nvSpPr>
        <p:spPr>
          <a:xfrm>
            <a:off x="467640" y="468756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 de viewport</a:t>
            </a:r>
            <a:endParaRPr b="0" lang="fr-FR" sz="1800" spc="-1" strike="noStrike">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VIDEOS 360° ?</a:t>
            </a:r>
            <a:endParaRPr b="0" lang="en-US" sz="3600" spc="-1" strike="noStrike">
              <a:solidFill>
                <a:srgbClr val="000000"/>
              </a:solidFill>
              <a:latin typeface="Calibri"/>
            </a:endParaRPr>
          </a:p>
        </p:txBody>
      </p:sp>
      <p:sp>
        <p:nvSpPr>
          <p:cNvPr id="197"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3E302EAB-8124-43F5-A4D8-EA0BB2A2784E}"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198" name="Image 3" descr=""/>
          <p:cNvPicPr/>
          <p:nvPr/>
        </p:nvPicPr>
        <p:blipFill>
          <a:blip r:embed="rId1"/>
          <a:stretch/>
        </p:blipFill>
        <p:spPr>
          <a:xfrm>
            <a:off x="1547640" y="836640"/>
            <a:ext cx="5229000" cy="5229000"/>
          </a:xfrm>
          <a:prstGeom prst="rect">
            <a:avLst/>
          </a:prstGeom>
          <a:ln>
            <a:noFill/>
          </a:ln>
        </p:spPr>
      </p:pic>
      <p:sp>
        <p:nvSpPr>
          <p:cNvPr id="199"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VOLUME DE  VUE (FRUSTRUM)</a:t>
            </a:r>
            <a:endParaRPr b="0" lang="en-US" sz="3200" spc="-1" strike="noStrike">
              <a:solidFill>
                <a:srgbClr val="000000"/>
              </a:solidFill>
              <a:latin typeface="Calibri"/>
            </a:endParaRPr>
          </a:p>
        </p:txBody>
      </p:sp>
      <p:sp>
        <p:nvSpPr>
          <p:cNvPr id="463"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BA1737B4-A1B1-426B-9FEB-44DEDE6BAEC3}"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grpSp>
        <p:nvGrpSpPr>
          <p:cNvPr id="464" name="Group 3"/>
          <p:cNvGrpSpPr/>
          <p:nvPr/>
        </p:nvGrpSpPr>
        <p:grpSpPr>
          <a:xfrm>
            <a:off x="683640" y="1484640"/>
            <a:ext cx="7128360" cy="4422240"/>
            <a:chOff x="683640" y="1484640"/>
            <a:chExt cx="7128360" cy="4422240"/>
          </a:xfrm>
        </p:grpSpPr>
        <p:grpSp>
          <p:nvGrpSpPr>
            <p:cNvPr id="465" name="Group 4"/>
            <p:cNvGrpSpPr/>
            <p:nvPr/>
          </p:nvGrpSpPr>
          <p:grpSpPr>
            <a:xfrm>
              <a:off x="2091960" y="4456440"/>
              <a:ext cx="3993480" cy="696240"/>
              <a:chOff x="2091960" y="4456440"/>
              <a:chExt cx="3993480" cy="696240"/>
            </a:xfrm>
          </p:grpSpPr>
          <p:grpSp>
            <p:nvGrpSpPr>
              <p:cNvPr id="466" name="Group 5"/>
              <p:cNvGrpSpPr/>
              <p:nvPr/>
            </p:nvGrpSpPr>
            <p:grpSpPr>
              <a:xfrm>
                <a:off x="2091960" y="4456440"/>
                <a:ext cx="1539360" cy="696240"/>
                <a:chOff x="2091960" y="4456440"/>
                <a:chExt cx="1539360" cy="696240"/>
              </a:xfrm>
            </p:grpSpPr>
            <p:sp>
              <p:nvSpPr>
                <p:cNvPr id="467" name="CustomShape 6"/>
                <p:cNvSpPr/>
                <p:nvPr/>
              </p:nvSpPr>
              <p:spPr>
                <a:xfrm>
                  <a:off x="2091960" y="4636080"/>
                  <a:ext cx="1539360" cy="516600"/>
                </a:xfrm>
                <a:prstGeom prst="rect">
                  <a:avLst/>
                </a:prstGeom>
                <a:noFill/>
                <a:ln>
                  <a:noFill/>
                </a:ln>
              </p:spPr>
              <p:style>
                <a:lnRef idx="0"/>
                <a:fillRef idx="0"/>
                <a:effectRef idx="0"/>
                <a:fontRef idx="minor"/>
              </p:style>
              <p:txBody>
                <a:bodyPr lIns="90000" rIns="90000" tIns="45000" bIns="45000"/>
                <a:p>
                  <a:pPr>
                    <a:lnSpc>
                      <a:spcPct val="100000"/>
                    </a:lnSpc>
                    <a:spcBef>
                      <a:spcPts val="700"/>
                    </a:spcBef>
                  </a:pPr>
                  <a:r>
                    <a:rPr b="0" lang="fr-FR" sz="1400" spc="-1" strike="noStrike">
                      <a:solidFill>
                        <a:srgbClr val="000000"/>
                      </a:solidFill>
                      <a:latin typeface="Times New Roman"/>
                      <a:ea typeface="ＭＳ Ｐゴシック"/>
                    </a:rPr>
                    <a:t>Front clipping plane</a:t>
                  </a:r>
                  <a:endParaRPr b="0" lang="fr-FR" sz="1400" spc="-1" strike="noStrike">
                    <a:latin typeface="Arial"/>
                  </a:endParaRPr>
                </a:p>
              </p:txBody>
            </p:sp>
            <p:sp>
              <p:nvSpPr>
                <p:cNvPr id="468" name="Line 7"/>
                <p:cNvSpPr/>
                <p:nvPr/>
              </p:nvSpPr>
              <p:spPr>
                <a:xfrm flipV="1">
                  <a:off x="2907000" y="4456440"/>
                  <a:ext cx="181080" cy="268920"/>
                </a:xfrm>
                <a:prstGeom prst="line">
                  <a:avLst/>
                </a:prstGeom>
                <a:ln w="9360">
                  <a:solidFill>
                    <a:schemeClr val="tx1"/>
                  </a:solidFill>
                  <a:round/>
                  <a:tailEnd len="med" type="triangle" w="med"/>
                </a:ln>
              </p:spPr>
              <p:style>
                <a:lnRef idx="0"/>
                <a:fillRef idx="0"/>
                <a:effectRef idx="0"/>
                <a:fontRef idx="minor"/>
              </p:style>
            </p:sp>
          </p:grpSp>
          <p:grpSp>
            <p:nvGrpSpPr>
              <p:cNvPr id="469" name="Group 8"/>
              <p:cNvGrpSpPr/>
              <p:nvPr/>
            </p:nvGrpSpPr>
            <p:grpSpPr>
              <a:xfrm>
                <a:off x="4546080" y="4456440"/>
                <a:ext cx="1539360" cy="696240"/>
                <a:chOff x="4546080" y="4456440"/>
                <a:chExt cx="1539360" cy="696240"/>
              </a:xfrm>
            </p:grpSpPr>
            <p:sp>
              <p:nvSpPr>
                <p:cNvPr id="470" name="CustomShape 9"/>
                <p:cNvSpPr/>
                <p:nvPr/>
              </p:nvSpPr>
              <p:spPr>
                <a:xfrm>
                  <a:off x="4546080" y="4636080"/>
                  <a:ext cx="1539360" cy="516600"/>
                </a:xfrm>
                <a:prstGeom prst="rect">
                  <a:avLst/>
                </a:prstGeom>
                <a:noFill/>
                <a:ln>
                  <a:noFill/>
                </a:ln>
              </p:spPr>
              <p:style>
                <a:lnRef idx="0"/>
                <a:fillRef idx="0"/>
                <a:effectRef idx="0"/>
                <a:fontRef idx="minor"/>
              </p:style>
              <p:txBody>
                <a:bodyPr lIns="90000" rIns="90000" tIns="45000" bIns="45000"/>
                <a:p>
                  <a:pPr>
                    <a:lnSpc>
                      <a:spcPct val="100000"/>
                    </a:lnSpc>
                    <a:spcBef>
                      <a:spcPts val="700"/>
                    </a:spcBef>
                  </a:pPr>
                  <a:r>
                    <a:rPr b="0" lang="fr-FR" sz="1400" spc="-1" strike="noStrike">
                      <a:solidFill>
                        <a:srgbClr val="000000"/>
                      </a:solidFill>
                      <a:latin typeface="Times New Roman"/>
                      <a:ea typeface="ＭＳ Ｐゴシック"/>
                    </a:rPr>
                    <a:t>Back clipping plane</a:t>
                  </a:r>
                  <a:endParaRPr b="0" lang="fr-FR" sz="1400" spc="-1" strike="noStrike">
                    <a:latin typeface="Arial"/>
                  </a:endParaRPr>
                </a:p>
              </p:txBody>
            </p:sp>
            <p:sp>
              <p:nvSpPr>
                <p:cNvPr id="471" name="Line 10"/>
                <p:cNvSpPr/>
                <p:nvPr/>
              </p:nvSpPr>
              <p:spPr>
                <a:xfrm flipH="1" flipV="1">
                  <a:off x="4998960" y="4456440"/>
                  <a:ext cx="181080" cy="179280"/>
                </a:xfrm>
                <a:prstGeom prst="line">
                  <a:avLst/>
                </a:prstGeom>
                <a:ln w="9360">
                  <a:solidFill>
                    <a:schemeClr val="tx1"/>
                  </a:solidFill>
                  <a:round/>
                  <a:tailEnd len="med" type="triangle" w="med"/>
                </a:ln>
              </p:spPr>
              <p:style>
                <a:lnRef idx="0"/>
                <a:fillRef idx="0"/>
                <a:effectRef idx="0"/>
                <a:fontRef idx="minor"/>
              </p:style>
            </p:sp>
          </p:grpSp>
        </p:grpSp>
        <p:grpSp>
          <p:nvGrpSpPr>
            <p:cNvPr id="472" name="Group 11"/>
            <p:cNvGrpSpPr/>
            <p:nvPr/>
          </p:nvGrpSpPr>
          <p:grpSpPr>
            <a:xfrm>
              <a:off x="4088880" y="1789560"/>
              <a:ext cx="996840" cy="874440"/>
              <a:chOff x="4088880" y="1789560"/>
              <a:chExt cx="996840" cy="874440"/>
            </a:xfrm>
          </p:grpSpPr>
          <p:sp>
            <p:nvSpPr>
              <p:cNvPr id="473" name="CustomShape 12"/>
              <p:cNvSpPr/>
              <p:nvPr/>
            </p:nvSpPr>
            <p:spPr>
              <a:xfrm>
                <a:off x="4270320" y="1789560"/>
                <a:ext cx="815400" cy="303480"/>
              </a:xfrm>
              <a:prstGeom prst="rect">
                <a:avLst/>
              </a:prstGeom>
              <a:noFill/>
              <a:ln>
                <a:noFill/>
              </a:ln>
            </p:spPr>
            <p:style>
              <a:lnRef idx="0"/>
              <a:fillRef idx="0"/>
              <a:effectRef idx="0"/>
              <a:fontRef idx="minor"/>
            </p:style>
            <p:txBody>
              <a:bodyPr lIns="90000" rIns="90000" tIns="45000" bIns="45000"/>
              <a:p>
                <a:pPr>
                  <a:lnSpc>
                    <a:spcPct val="100000"/>
                  </a:lnSpc>
                  <a:spcBef>
                    <a:spcPts val="700"/>
                  </a:spcBef>
                </a:pPr>
                <a:r>
                  <a:rPr b="0" lang="fr-FR" sz="1400" spc="-1" strike="noStrike">
                    <a:solidFill>
                      <a:srgbClr val="000000"/>
                    </a:solidFill>
                    <a:latin typeface="Times New Roman"/>
                    <a:ea typeface="ＭＳ Ｐゴシック"/>
                  </a:rPr>
                  <a:t>W</a:t>
                </a:r>
                <a:endParaRPr b="0" lang="fr-FR" sz="1400" spc="-1" strike="noStrike">
                  <a:latin typeface="Arial"/>
                </a:endParaRPr>
              </a:p>
            </p:txBody>
          </p:sp>
          <p:sp>
            <p:nvSpPr>
              <p:cNvPr id="474" name="CustomShape 13"/>
              <p:cNvSpPr/>
              <p:nvPr/>
            </p:nvSpPr>
            <p:spPr>
              <a:xfrm>
                <a:off x="4088880" y="2417760"/>
                <a:ext cx="724680" cy="246240"/>
              </a:xfrm>
              <a:prstGeom prst="curvedConnector2">
                <a:avLst/>
              </a:prstGeom>
              <a:noFill/>
              <a:ln w="9360">
                <a:solidFill>
                  <a:schemeClr val="tx1"/>
                </a:solidFill>
                <a:round/>
                <a:headEnd len="med" type="triangle" w="med"/>
                <a:tailEnd len="med" type="triangle" w="med"/>
              </a:ln>
            </p:spPr>
            <p:style>
              <a:lnRef idx="0"/>
              <a:fillRef idx="0"/>
              <a:effectRef idx="0"/>
              <a:fontRef idx="minor"/>
            </p:style>
          </p:sp>
        </p:grpSp>
        <p:grpSp>
          <p:nvGrpSpPr>
            <p:cNvPr id="475" name="Group 14"/>
            <p:cNvGrpSpPr/>
            <p:nvPr/>
          </p:nvGrpSpPr>
          <p:grpSpPr>
            <a:xfrm>
              <a:off x="5460120" y="3009600"/>
              <a:ext cx="1089000" cy="1023480"/>
              <a:chOff x="5460120" y="3009600"/>
              <a:chExt cx="1089000" cy="1023480"/>
            </a:xfrm>
          </p:grpSpPr>
          <p:sp>
            <p:nvSpPr>
              <p:cNvPr id="476" name="CustomShape 15"/>
              <p:cNvSpPr/>
              <p:nvPr/>
            </p:nvSpPr>
            <p:spPr>
              <a:xfrm>
                <a:off x="5732640" y="3188160"/>
                <a:ext cx="816480" cy="303480"/>
              </a:xfrm>
              <a:prstGeom prst="rect">
                <a:avLst/>
              </a:prstGeom>
              <a:noFill/>
              <a:ln>
                <a:noFill/>
              </a:ln>
            </p:spPr>
            <p:style>
              <a:lnRef idx="0"/>
              <a:fillRef idx="0"/>
              <a:effectRef idx="0"/>
              <a:fontRef idx="minor"/>
            </p:style>
            <p:txBody>
              <a:bodyPr lIns="90000" rIns="90000" tIns="45000" bIns="45000"/>
              <a:p>
                <a:pPr>
                  <a:lnSpc>
                    <a:spcPct val="100000"/>
                  </a:lnSpc>
                  <a:spcBef>
                    <a:spcPts val="700"/>
                  </a:spcBef>
                </a:pPr>
                <a:r>
                  <a:rPr b="0" lang="fr-FR" sz="1400" spc="-1" strike="noStrike">
                    <a:solidFill>
                      <a:srgbClr val="000000"/>
                    </a:solidFill>
                    <a:latin typeface="Times New Roman"/>
                    <a:ea typeface="ＭＳ Ｐゴシック"/>
                  </a:rPr>
                  <a:t>H</a:t>
                </a:r>
                <a:endParaRPr b="0" lang="fr-FR" sz="1400" spc="-1" strike="noStrike">
                  <a:latin typeface="Arial"/>
                </a:endParaRPr>
              </a:p>
            </p:txBody>
          </p:sp>
          <p:sp>
            <p:nvSpPr>
              <p:cNvPr id="477" name="CustomShape 16"/>
              <p:cNvSpPr/>
              <p:nvPr/>
            </p:nvSpPr>
            <p:spPr>
              <a:xfrm flipH="1" rot="16200000">
                <a:off x="4948920" y="3520440"/>
                <a:ext cx="1023480" cy="1440"/>
              </a:xfrm>
              <a:prstGeom prst="curvedConnector5">
                <a:avLst>
                  <a:gd name="adj1" fmla="val 1458"/>
                  <a:gd name="adj2" fmla="val 9499995"/>
                  <a:gd name="adj3" fmla="val 94343"/>
                </a:avLst>
              </a:prstGeom>
              <a:noFill/>
              <a:ln w="9360">
                <a:solidFill>
                  <a:schemeClr val="tx1"/>
                </a:solidFill>
                <a:round/>
                <a:headEnd len="med" type="triangle" w="med"/>
                <a:tailEnd len="med" type="triangle" w="med"/>
              </a:ln>
            </p:spPr>
            <p:style>
              <a:lnRef idx="0"/>
              <a:fillRef idx="0"/>
              <a:effectRef idx="0"/>
              <a:fontRef idx="minor"/>
            </p:style>
          </p:sp>
        </p:grpSp>
        <p:grpSp>
          <p:nvGrpSpPr>
            <p:cNvPr id="478" name="Group 17"/>
            <p:cNvGrpSpPr/>
            <p:nvPr/>
          </p:nvGrpSpPr>
          <p:grpSpPr>
            <a:xfrm>
              <a:off x="1106640" y="1484640"/>
              <a:ext cx="6705360" cy="4422240"/>
              <a:chOff x="1106640" y="1484640"/>
              <a:chExt cx="6705360" cy="4422240"/>
            </a:xfrm>
          </p:grpSpPr>
          <p:pic>
            <p:nvPicPr>
              <p:cNvPr id="479" name="Picture 6" descr=""/>
              <p:cNvPicPr/>
              <p:nvPr/>
            </p:nvPicPr>
            <p:blipFill>
              <a:blip r:embed="rId1"/>
              <a:stretch/>
            </p:blipFill>
            <p:spPr>
              <a:xfrm>
                <a:off x="1106640" y="1484640"/>
                <a:ext cx="6705360" cy="4422240"/>
              </a:xfrm>
              <a:prstGeom prst="rect">
                <a:avLst/>
              </a:prstGeom>
              <a:ln>
                <a:noFill/>
              </a:ln>
            </p:spPr>
          </p:pic>
          <p:sp>
            <p:nvSpPr>
              <p:cNvPr id="480" name="Line 18"/>
              <p:cNvSpPr/>
              <p:nvPr/>
            </p:nvSpPr>
            <p:spPr>
              <a:xfrm flipH="1" flipV="1">
                <a:off x="1335240" y="3313440"/>
                <a:ext cx="380880" cy="1066680"/>
              </a:xfrm>
              <a:prstGeom prst="line">
                <a:avLst/>
              </a:prstGeom>
              <a:ln w="38160">
                <a:solidFill>
                  <a:srgbClr val="ff0000"/>
                </a:solidFill>
                <a:round/>
                <a:tailEnd len="med" type="triangle" w="med"/>
              </a:ln>
            </p:spPr>
            <p:style>
              <a:lnRef idx="0"/>
              <a:fillRef idx="0"/>
              <a:effectRef idx="0"/>
              <a:fontRef idx="minor"/>
            </p:style>
          </p:sp>
          <p:sp>
            <p:nvSpPr>
              <p:cNvPr id="481" name="Line 19"/>
              <p:cNvSpPr/>
              <p:nvPr/>
            </p:nvSpPr>
            <p:spPr>
              <a:xfrm flipV="1">
                <a:off x="2173320" y="3846960"/>
                <a:ext cx="1066680" cy="604800"/>
              </a:xfrm>
              <a:prstGeom prst="line">
                <a:avLst/>
              </a:prstGeom>
              <a:ln w="38160">
                <a:solidFill>
                  <a:srgbClr val="0000ff"/>
                </a:solidFill>
                <a:round/>
                <a:tailEnd len="med" type="triangle" w="med"/>
              </a:ln>
            </p:spPr>
            <p:style>
              <a:lnRef idx="0"/>
              <a:fillRef idx="0"/>
              <a:effectRef idx="0"/>
              <a:fontRef idx="minor"/>
            </p:style>
          </p:sp>
        </p:grpSp>
        <p:sp>
          <p:nvSpPr>
            <p:cNvPr id="482" name="CustomShape 20"/>
            <p:cNvSpPr/>
            <p:nvPr/>
          </p:nvSpPr>
          <p:spPr>
            <a:xfrm>
              <a:off x="1763640" y="3808080"/>
              <a:ext cx="829440" cy="33372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fr-FR" sz="1600" spc="-1" strike="noStrike">
                  <a:solidFill>
                    <a:srgbClr val="000000"/>
                  </a:solidFill>
                  <a:latin typeface="Times New Roman"/>
                  <a:ea typeface="ＭＳ Ｐゴシック"/>
                </a:rPr>
                <a:t>Look, c</a:t>
              </a:r>
              <a:endParaRPr b="0" lang="fr-FR" sz="1600" spc="-1" strike="noStrike">
                <a:latin typeface="Arial"/>
              </a:endParaRPr>
            </a:p>
          </p:txBody>
        </p:sp>
        <p:sp>
          <p:nvSpPr>
            <p:cNvPr id="483" name="CustomShape 21"/>
            <p:cNvSpPr/>
            <p:nvPr/>
          </p:nvSpPr>
          <p:spPr>
            <a:xfrm>
              <a:off x="1281240" y="5247000"/>
              <a:ext cx="1130040" cy="33372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fr-FR" sz="1600" spc="-1" strike="noStrike">
                  <a:solidFill>
                    <a:srgbClr val="000000"/>
                  </a:solidFill>
                  <a:latin typeface="Times New Roman"/>
                  <a:ea typeface="ＭＳ Ｐゴシック"/>
                </a:rPr>
                <a:t>Position, e</a:t>
              </a:r>
              <a:endParaRPr b="0" lang="fr-FR" sz="1600" spc="-1" strike="noStrike">
                <a:latin typeface="Arial"/>
              </a:endParaRPr>
            </a:p>
          </p:txBody>
        </p:sp>
        <p:sp>
          <p:nvSpPr>
            <p:cNvPr id="484" name="CustomShape 22"/>
            <p:cNvSpPr/>
            <p:nvPr/>
          </p:nvSpPr>
          <p:spPr>
            <a:xfrm>
              <a:off x="683640" y="3543840"/>
              <a:ext cx="647640" cy="333720"/>
            </a:xfrm>
            <a:prstGeom prst="rect">
              <a:avLst/>
            </a:prstGeom>
            <a:noFill/>
            <a:ln>
              <a:noFill/>
            </a:ln>
          </p:spPr>
          <p:style>
            <a:lnRef idx="0"/>
            <a:fillRef idx="0"/>
            <a:effectRef idx="0"/>
            <a:fontRef idx="minor"/>
          </p:style>
          <p:txBody>
            <a:bodyPr lIns="90000" rIns="90000" tIns="45000" bIns="45000"/>
            <a:p>
              <a:pPr>
                <a:lnSpc>
                  <a:spcPct val="100000"/>
                </a:lnSpc>
                <a:spcBef>
                  <a:spcPts val="799"/>
                </a:spcBef>
              </a:pPr>
              <a:r>
                <a:rPr b="0" lang="fr-FR" sz="1600" spc="-1" strike="noStrike">
                  <a:solidFill>
                    <a:srgbClr val="000000"/>
                  </a:solidFill>
                  <a:latin typeface="Times New Roman"/>
                  <a:ea typeface="ＭＳ Ｐゴシック"/>
                </a:rPr>
                <a:t>Up, u</a:t>
              </a:r>
              <a:endParaRPr b="0" lang="fr-FR" sz="1600" spc="-1" strike="noStrike">
                <a:latin typeface="Arial"/>
              </a:endParaRPr>
            </a:p>
          </p:txBody>
        </p:sp>
      </p:grpSp>
      <p:sp>
        <p:nvSpPr>
          <p:cNvPr id="485" name="TextShape 2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PLANS DE CLIPPING </a:t>
            </a:r>
            <a:endParaRPr b="0" lang="en-US" sz="3200" spc="-1" strike="noStrike">
              <a:solidFill>
                <a:srgbClr val="000000"/>
              </a:solidFill>
              <a:latin typeface="Calibri"/>
            </a:endParaRPr>
          </a:p>
        </p:txBody>
      </p:sp>
      <p:sp>
        <p:nvSpPr>
          <p:cNvPr id="487"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A3140A67-9FD4-425A-B67B-08B0B2720F6F}"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488" name="Picture 4" descr=""/>
          <p:cNvPicPr/>
          <p:nvPr/>
        </p:nvPicPr>
        <p:blipFill>
          <a:blip r:embed="rId1"/>
          <a:stretch/>
        </p:blipFill>
        <p:spPr>
          <a:xfrm>
            <a:off x="755640" y="1268640"/>
            <a:ext cx="7220160" cy="3456000"/>
          </a:xfrm>
          <a:prstGeom prst="rect">
            <a:avLst/>
          </a:prstGeom>
          <a:ln>
            <a:noFill/>
          </a:ln>
        </p:spPr>
      </p:pic>
      <p:sp>
        <p:nvSpPr>
          <p:cNvPr id="489"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PLAN DE CLIPPING AVANT</a:t>
            </a:r>
            <a:endParaRPr b="0" lang="en-US" sz="3200" spc="-1" strike="noStrike">
              <a:solidFill>
                <a:srgbClr val="000000"/>
              </a:solidFill>
              <a:latin typeface="Calibri"/>
            </a:endParaRPr>
          </a:p>
        </p:txBody>
      </p:sp>
      <p:sp>
        <p:nvSpPr>
          <p:cNvPr id="491"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9B56C2CF-5D49-4E0E-B188-4B221DA57131}"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492" name="Picture 4" descr=""/>
          <p:cNvPicPr/>
          <p:nvPr/>
        </p:nvPicPr>
        <p:blipFill>
          <a:blip r:embed="rId1"/>
          <a:stretch/>
        </p:blipFill>
        <p:spPr>
          <a:xfrm>
            <a:off x="4572000" y="1896120"/>
            <a:ext cx="4038120" cy="3274560"/>
          </a:xfrm>
          <a:prstGeom prst="rect">
            <a:avLst/>
          </a:prstGeom>
          <a:ln>
            <a:noFill/>
          </a:ln>
        </p:spPr>
      </p:pic>
      <p:pic>
        <p:nvPicPr>
          <p:cNvPr id="493" name="Picture 5" descr=""/>
          <p:cNvPicPr/>
          <p:nvPr/>
        </p:nvPicPr>
        <p:blipFill>
          <a:blip r:embed="rId2"/>
          <a:stretch/>
        </p:blipFill>
        <p:spPr>
          <a:xfrm>
            <a:off x="304920" y="1896120"/>
            <a:ext cx="4038120" cy="3274560"/>
          </a:xfrm>
          <a:prstGeom prst="rect">
            <a:avLst/>
          </a:prstGeom>
          <a:ln>
            <a:noFill/>
          </a:ln>
        </p:spPr>
      </p:pic>
      <p:sp>
        <p:nvSpPr>
          <p:cNvPr id="494"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95" name="Group 1"/>
          <p:cNvGrpSpPr/>
          <p:nvPr/>
        </p:nvGrpSpPr>
        <p:grpSpPr>
          <a:xfrm>
            <a:off x="3420000" y="1556640"/>
            <a:ext cx="4347720" cy="4177080"/>
            <a:chOff x="3420000" y="1556640"/>
            <a:chExt cx="4347720" cy="4177080"/>
          </a:xfrm>
        </p:grpSpPr>
        <p:pic>
          <p:nvPicPr>
            <p:cNvPr id="496" name="Picture 10" descr=""/>
            <p:cNvPicPr/>
            <p:nvPr/>
          </p:nvPicPr>
          <p:blipFill>
            <a:blip r:embed="rId1"/>
            <a:stretch/>
          </p:blipFill>
          <p:spPr>
            <a:xfrm>
              <a:off x="3420000" y="1556640"/>
              <a:ext cx="4347720" cy="3601800"/>
            </a:xfrm>
            <a:prstGeom prst="rect">
              <a:avLst/>
            </a:prstGeom>
            <a:ln>
              <a:noFill/>
            </a:ln>
          </p:spPr>
        </p:pic>
        <p:sp>
          <p:nvSpPr>
            <p:cNvPr id="497" name="CustomShape 2"/>
            <p:cNvSpPr/>
            <p:nvPr/>
          </p:nvSpPr>
          <p:spPr>
            <a:xfrm>
              <a:off x="3808800" y="5217480"/>
              <a:ext cx="3958920" cy="516240"/>
            </a:xfrm>
            <a:prstGeom prst="rect">
              <a:avLst/>
            </a:prstGeom>
            <a:noFill/>
            <a:ln>
              <a:noFill/>
            </a:ln>
          </p:spPr>
          <p:style>
            <a:lnRef idx="0"/>
            <a:fillRef idx="0"/>
            <a:effectRef idx="0"/>
            <a:fontRef idx="minor"/>
          </p:style>
          <p:txBody>
            <a:bodyPr lIns="90000" rIns="90000" tIns="45000" bIns="45000"/>
            <a:p>
              <a:pPr>
                <a:lnSpc>
                  <a:spcPct val="100000"/>
                </a:lnSpc>
              </a:pPr>
              <a:r>
                <a:rPr b="0" lang="fr-FR" sz="1000" spc="-1" strike="noStrike">
                  <a:solidFill>
                    <a:srgbClr val="000000"/>
                  </a:solidFill>
                  <a:latin typeface="Tahoma"/>
                  <a:ea typeface="ＭＳ Ｐゴシック"/>
                </a:rPr>
                <a:t>detail from The Invention of Drawing, 1830: Karl Friedrich Schinkle</a:t>
              </a:r>
              <a:r>
                <a:rPr b="0" lang="fr-FR" sz="1800" spc="-1" strike="noStrike">
                  <a:solidFill>
                    <a:srgbClr val="000000"/>
                  </a:solidFill>
                  <a:latin typeface="Calibri"/>
                  <a:ea typeface="ＭＳ Ｐゴシック"/>
                </a:rPr>
                <a:t> </a:t>
              </a:r>
              <a:endParaRPr b="0" lang="fr-FR" sz="1800" spc="-1" strike="noStrike">
                <a:latin typeface="Arial"/>
              </a:endParaRPr>
            </a:p>
          </p:txBody>
        </p:sp>
      </p:grpSp>
      <p:sp>
        <p:nvSpPr>
          <p:cNvPr id="498"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499" name="TextShape 4"/>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2BFACF56-ACA9-4CA3-AB1E-9113FCC03117}"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500" name="TextShape 5"/>
          <p:cNvSpPr txBox="1"/>
          <p:nvPr/>
        </p:nvSpPr>
        <p:spPr>
          <a:xfrm>
            <a:off x="0" y="44280"/>
            <a:ext cx="8353080" cy="70596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RENDERING PIPELINE</a:t>
            </a:r>
            <a:endParaRPr b="0" lang="en-US" sz="3200" spc="-1" strike="noStrike">
              <a:solidFill>
                <a:srgbClr val="000000"/>
              </a:solidFill>
              <a:latin typeface="Calibri"/>
            </a:endParaRPr>
          </a:p>
        </p:txBody>
      </p:sp>
      <p:sp>
        <p:nvSpPr>
          <p:cNvPr id="501" name="CustomShape 6"/>
          <p:cNvSpPr/>
          <p:nvPr/>
        </p:nvSpPr>
        <p:spPr>
          <a:xfrm>
            <a:off x="539640" y="191700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vue</a:t>
            </a:r>
            <a:endParaRPr b="0" lang="fr-FR" sz="1800" spc="-1" strike="noStrike">
              <a:latin typeface="Arial"/>
            </a:endParaRPr>
          </a:p>
        </p:txBody>
      </p:sp>
      <p:sp>
        <p:nvSpPr>
          <p:cNvPr id="502" name="CustomShape 7"/>
          <p:cNvSpPr/>
          <p:nvPr/>
        </p:nvSpPr>
        <p:spPr>
          <a:xfrm>
            <a:off x="539640" y="278100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projection</a:t>
            </a:r>
            <a:endParaRPr b="0" lang="fr-FR" sz="1800" spc="-1" strike="noStrike">
              <a:latin typeface="Arial"/>
            </a:endParaRPr>
          </a:p>
        </p:txBody>
      </p:sp>
      <p:sp>
        <p:nvSpPr>
          <p:cNvPr id="503" name="CustomShape 8"/>
          <p:cNvSpPr/>
          <p:nvPr/>
        </p:nvSpPr>
        <p:spPr>
          <a:xfrm>
            <a:off x="539640" y="105264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modélisation</a:t>
            </a:r>
            <a:endParaRPr b="0" lang="fr-FR" sz="1800" spc="-1" strike="noStrike">
              <a:latin typeface="Arial"/>
            </a:endParaRPr>
          </a:p>
        </p:txBody>
      </p:sp>
      <p:sp>
        <p:nvSpPr>
          <p:cNvPr id="504" name="CustomShape 9"/>
          <p:cNvSpPr/>
          <p:nvPr/>
        </p:nvSpPr>
        <p:spPr>
          <a:xfrm>
            <a:off x="539640" y="364500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Visibilité - clipping</a:t>
            </a:r>
            <a:endParaRPr b="0" lang="fr-FR" sz="1800" spc="-1" strike="noStrike">
              <a:latin typeface="Arial"/>
            </a:endParaRPr>
          </a:p>
        </p:txBody>
      </p:sp>
      <p:sp>
        <p:nvSpPr>
          <p:cNvPr id="505" name="CustomShape 10"/>
          <p:cNvSpPr/>
          <p:nvPr/>
        </p:nvSpPr>
        <p:spPr>
          <a:xfrm>
            <a:off x="539640" y="450900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 de viewport</a:t>
            </a:r>
            <a:endParaRPr b="0" lang="fr-FR" sz="1800" spc="-1" strike="noStrike">
              <a:latin typeface="Arial"/>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TextShape 1"/>
          <p:cNvSpPr txBox="1"/>
          <p:nvPr/>
        </p:nvSpPr>
        <p:spPr>
          <a:xfrm>
            <a:off x="35640" y="44640"/>
            <a:ext cx="8352720" cy="705600"/>
          </a:xfrm>
          <a:prstGeom prst="rect">
            <a:avLst/>
          </a:prstGeom>
          <a:noFill/>
          <a:ln>
            <a:noFill/>
          </a:ln>
        </p:spPr>
        <p:txBody>
          <a:bodyPr lIns="36000" rIns="36000" anchor="ctr">
            <a:normAutofit/>
          </a:bodyPr>
          <a:p>
            <a:pPr>
              <a:lnSpc>
                <a:spcPct val="100000"/>
              </a:lnSpc>
            </a:pPr>
            <a:r>
              <a:rPr b="0" lang="en-US" sz="3200" spc="-97" strike="noStrike">
                <a:solidFill>
                  <a:srgbClr val="18579b"/>
                </a:solidFill>
                <a:latin typeface="Avenir Next Condensed Demi Bold"/>
              </a:rPr>
              <a:t>TRANSFORMATIONS</a:t>
            </a:r>
            <a:r>
              <a:rPr b="0" lang="en-US" sz="3600" spc="-97" strike="noStrike">
                <a:solidFill>
                  <a:srgbClr val="18579b"/>
                </a:solidFill>
                <a:latin typeface="Gill Sans"/>
              </a:rPr>
              <a:t> </a:t>
            </a:r>
            <a:r>
              <a:rPr b="0" lang="en-US" sz="3200" spc="-97" strike="noStrike">
                <a:solidFill>
                  <a:srgbClr val="18579b"/>
                </a:solidFill>
                <a:latin typeface="Avenir Next Condensed Demi Bold"/>
              </a:rPr>
              <a:t>DE</a:t>
            </a:r>
            <a:r>
              <a:rPr b="0" lang="en-US" sz="3600" spc="-97" strike="noStrike">
                <a:solidFill>
                  <a:srgbClr val="18579b"/>
                </a:solidFill>
                <a:latin typeface="Gill Sans"/>
              </a:rPr>
              <a:t> </a:t>
            </a:r>
            <a:r>
              <a:rPr b="0" lang="en-US" sz="3200" spc="-97" strike="noStrike">
                <a:solidFill>
                  <a:srgbClr val="18579b"/>
                </a:solidFill>
                <a:latin typeface="Avenir Next Condensed Demi Bold"/>
              </a:rPr>
              <a:t>PROJECTION</a:t>
            </a:r>
            <a:endParaRPr b="0" lang="en-US" sz="3200" spc="-1" strike="noStrike">
              <a:solidFill>
                <a:srgbClr val="000000"/>
              </a:solidFill>
              <a:latin typeface="Calibri"/>
            </a:endParaRPr>
          </a:p>
        </p:txBody>
      </p:sp>
      <p:sp>
        <p:nvSpPr>
          <p:cNvPr id="507"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CE490A82-9E2A-475A-9E2F-284698C1F456}"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508" name="Picture 7" descr=""/>
          <p:cNvPicPr/>
          <p:nvPr/>
        </p:nvPicPr>
        <p:blipFill>
          <a:blip r:embed="rId1"/>
          <a:srcRect l="0" t="0" r="2115" b="0"/>
          <a:stretch/>
        </p:blipFill>
        <p:spPr>
          <a:xfrm>
            <a:off x="251640" y="1484640"/>
            <a:ext cx="5770080" cy="3960000"/>
          </a:xfrm>
          <a:prstGeom prst="rect">
            <a:avLst/>
          </a:prstGeom>
          <a:ln>
            <a:noFill/>
          </a:ln>
        </p:spPr>
      </p:pic>
      <p:sp>
        <p:nvSpPr>
          <p:cNvPr id="509" name="CustomShape 3"/>
          <p:cNvSpPr/>
          <p:nvPr/>
        </p:nvSpPr>
        <p:spPr>
          <a:xfrm>
            <a:off x="683280" y="5373360"/>
            <a:ext cx="356292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2400" spc="-1" strike="noStrike">
                <a:solidFill>
                  <a:srgbClr val="000000"/>
                </a:solidFill>
                <a:latin typeface="Calibri"/>
                <a:ea typeface="ＭＳ Ｐゴシック"/>
              </a:rPr>
              <a:t>Perspective projection</a:t>
            </a:r>
            <a:endParaRPr b="0" lang="fr-FR" sz="2400" spc="-1" strike="noStrike">
              <a:latin typeface="Arial"/>
            </a:endParaRPr>
          </a:p>
        </p:txBody>
      </p:sp>
      <p:sp>
        <p:nvSpPr>
          <p:cNvPr id="510" name="CustomShape 4"/>
          <p:cNvSpPr/>
          <p:nvPr/>
        </p:nvSpPr>
        <p:spPr>
          <a:xfrm>
            <a:off x="818640" y="1052640"/>
            <a:ext cx="2913840" cy="45612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2400" spc="-1" strike="noStrike">
                <a:solidFill>
                  <a:srgbClr val="000000"/>
                </a:solidFill>
                <a:latin typeface="Calibri"/>
                <a:ea typeface="ＭＳ Ｐゴシック"/>
              </a:rPr>
              <a:t>Parallel projection</a:t>
            </a:r>
            <a:endParaRPr b="0" lang="fr-FR" sz="2400" spc="-1" strike="noStrike">
              <a:latin typeface="Arial"/>
            </a:endParaRPr>
          </a:p>
        </p:txBody>
      </p:sp>
      <p:pic>
        <p:nvPicPr>
          <p:cNvPr id="511" name="Image 12" descr=""/>
          <p:cNvPicPr/>
          <p:nvPr/>
        </p:nvPicPr>
        <p:blipFill>
          <a:blip r:embed="rId2"/>
          <a:stretch/>
        </p:blipFill>
        <p:spPr>
          <a:xfrm>
            <a:off x="5580000" y="1052640"/>
            <a:ext cx="2504160" cy="2587320"/>
          </a:xfrm>
          <a:prstGeom prst="rect">
            <a:avLst/>
          </a:prstGeom>
          <a:ln>
            <a:noFill/>
          </a:ln>
        </p:spPr>
      </p:pic>
      <p:pic>
        <p:nvPicPr>
          <p:cNvPr id="512" name="Image 13" descr=""/>
          <p:cNvPicPr/>
          <p:nvPr/>
        </p:nvPicPr>
        <p:blipFill>
          <a:blip r:embed="rId3"/>
          <a:stretch/>
        </p:blipFill>
        <p:spPr>
          <a:xfrm>
            <a:off x="6012000" y="4005000"/>
            <a:ext cx="2173320" cy="2088000"/>
          </a:xfrm>
          <a:prstGeom prst="rect">
            <a:avLst/>
          </a:prstGeom>
          <a:ln>
            <a:noFill/>
          </a:ln>
        </p:spPr>
      </p:pic>
      <p:sp>
        <p:nvSpPr>
          <p:cNvPr id="513" name="TextShape 5"/>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TextShape 1"/>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515"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508DF93E-1B67-4E86-8049-4EC4AB0333F2}"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516" name="Espace réservé du contenu 5" descr=""/>
          <p:cNvPicPr/>
          <p:nvPr/>
        </p:nvPicPr>
        <p:blipFill>
          <a:blip r:embed="rId1"/>
          <a:srcRect l="1478" t="0" r="7" b="0"/>
          <a:stretch/>
        </p:blipFill>
        <p:spPr>
          <a:xfrm>
            <a:off x="0" y="1989000"/>
            <a:ext cx="8856360" cy="3360240"/>
          </a:xfrm>
          <a:prstGeom prst="rect">
            <a:avLst/>
          </a:prstGeom>
          <a:ln>
            <a:noFill/>
          </a:ln>
        </p:spPr>
      </p:pic>
      <p:sp>
        <p:nvSpPr>
          <p:cNvPr id="517" name="CustomShape 3"/>
          <p:cNvSpPr/>
          <p:nvPr/>
        </p:nvSpPr>
        <p:spPr>
          <a:xfrm>
            <a:off x="187920" y="196920"/>
            <a:ext cx="8352720" cy="705600"/>
          </a:xfrm>
          <a:prstGeom prst="rect">
            <a:avLst/>
          </a:prstGeom>
          <a:noFill/>
          <a:ln>
            <a:noFill/>
          </a:ln>
        </p:spPr>
        <p:style>
          <a:lnRef idx="0"/>
          <a:fillRef idx="0"/>
          <a:effectRef idx="0"/>
          <a:fontRef idx="minor"/>
        </p:style>
        <p:txBody>
          <a:bodyPr lIns="36000" rIns="36000" anchor="ctr">
            <a:normAutofit/>
          </a:bodyPr>
          <a:p>
            <a:pPr>
              <a:lnSpc>
                <a:spcPct val="100000"/>
              </a:lnSpc>
            </a:pPr>
            <a:r>
              <a:rPr b="0" lang="fr-FR" sz="3200" spc="-97" strike="noStrike">
                <a:solidFill>
                  <a:srgbClr val="18579b"/>
                </a:solidFill>
                <a:latin typeface="Avenir Next Condensed Demi Bold"/>
              </a:rPr>
              <a:t>TRANSFORMATION</a:t>
            </a:r>
            <a:r>
              <a:rPr b="0" lang="fr-FR" sz="3600" spc="-97" strike="noStrike">
                <a:solidFill>
                  <a:srgbClr val="18579b"/>
                </a:solidFill>
                <a:latin typeface="Gill Sans"/>
              </a:rPr>
              <a:t> </a:t>
            </a:r>
            <a:r>
              <a:rPr b="0" lang="fr-FR" sz="3200" spc="-97" strike="noStrike">
                <a:solidFill>
                  <a:srgbClr val="18579b"/>
                </a:solidFill>
                <a:latin typeface="Avenir Next Condensed Demi Bold"/>
              </a:rPr>
              <a:t>DE</a:t>
            </a:r>
            <a:r>
              <a:rPr b="0" lang="fr-FR" sz="3600" spc="-97" strike="noStrike">
                <a:solidFill>
                  <a:srgbClr val="18579b"/>
                </a:solidFill>
                <a:latin typeface="Gill Sans"/>
              </a:rPr>
              <a:t> </a:t>
            </a:r>
            <a:r>
              <a:rPr b="0" lang="fr-FR" sz="3200" spc="-97" strike="noStrike">
                <a:solidFill>
                  <a:srgbClr val="18579b"/>
                </a:solidFill>
                <a:latin typeface="Avenir Next Condensed Demi Bold"/>
              </a:rPr>
              <a:t>PROJECTION</a:t>
            </a:r>
            <a:endParaRPr b="0" lang="fr-FR" sz="3200" spc="-1" strike="noStrike">
              <a:latin typeface="Arial"/>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TextShape 1"/>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519"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A5CD887F-6DD0-451E-BEA9-143F1034AB68}"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grpSp>
        <p:nvGrpSpPr>
          <p:cNvPr id="520" name="Group 3"/>
          <p:cNvGrpSpPr/>
          <p:nvPr/>
        </p:nvGrpSpPr>
        <p:grpSpPr>
          <a:xfrm>
            <a:off x="3779640" y="1904760"/>
            <a:ext cx="3352680" cy="762120"/>
            <a:chOff x="3779640" y="1904760"/>
            <a:chExt cx="3352680" cy="762120"/>
          </a:xfrm>
        </p:grpSpPr>
        <p:grpSp>
          <p:nvGrpSpPr>
            <p:cNvPr id="521" name="Group 4"/>
            <p:cNvGrpSpPr/>
            <p:nvPr/>
          </p:nvGrpSpPr>
          <p:grpSpPr>
            <a:xfrm>
              <a:off x="3779640" y="1904760"/>
              <a:ext cx="990720" cy="685800"/>
              <a:chOff x="3779640" y="1904760"/>
              <a:chExt cx="990720" cy="685800"/>
            </a:xfrm>
          </p:grpSpPr>
          <p:sp>
            <p:nvSpPr>
              <p:cNvPr id="522" name="CustomShape 5"/>
              <p:cNvSpPr/>
              <p:nvPr/>
            </p:nvSpPr>
            <p:spPr>
              <a:xfrm>
                <a:off x="4056120" y="1906920"/>
                <a:ext cx="714240" cy="590040"/>
              </a:xfrm>
              <a:custGeom>
                <a:avLst/>
                <a:gdLst/>
                <a:ahLst/>
                <a:rect l="l" t="t" r="r" b="b"/>
                <a:pathLst>
                  <a:path w="1095" h="953">
                    <a:moveTo>
                      <a:pt x="271" y="0"/>
                    </a:moveTo>
                    <a:lnTo>
                      <a:pt x="1094" y="225"/>
                    </a:lnTo>
                    <a:lnTo>
                      <a:pt x="814" y="952"/>
                    </a:lnTo>
                    <a:lnTo>
                      <a:pt x="0" y="728"/>
                    </a:lnTo>
                    <a:lnTo>
                      <a:pt x="271" y="0"/>
                    </a:lnTo>
                  </a:path>
                </a:pathLst>
              </a:custGeom>
              <a:solidFill>
                <a:srgbClr val="ffffff"/>
              </a:solidFill>
              <a:ln w="12600">
                <a:solidFill>
                  <a:srgbClr val="66ff33"/>
                </a:solidFill>
                <a:round/>
              </a:ln>
            </p:spPr>
            <p:style>
              <a:lnRef idx="0"/>
              <a:fillRef idx="0"/>
              <a:effectRef idx="0"/>
              <a:fontRef idx="minor"/>
            </p:style>
          </p:sp>
          <p:sp>
            <p:nvSpPr>
              <p:cNvPr id="523" name="CustomShape 6"/>
              <p:cNvSpPr/>
              <p:nvPr/>
            </p:nvSpPr>
            <p:spPr>
              <a:xfrm>
                <a:off x="4056120" y="1906920"/>
                <a:ext cx="714240" cy="590040"/>
              </a:xfrm>
              <a:custGeom>
                <a:avLst/>
                <a:gdLst/>
                <a:ahLst/>
                <a:rect l="l" t="t" r="r" b="b"/>
                <a:pathLst>
                  <a:path w="1095" h="953">
                    <a:moveTo>
                      <a:pt x="271" y="0"/>
                    </a:moveTo>
                    <a:lnTo>
                      <a:pt x="1094" y="225"/>
                    </a:lnTo>
                    <a:lnTo>
                      <a:pt x="814" y="952"/>
                    </a:lnTo>
                    <a:lnTo>
                      <a:pt x="0" y="728"/>
                    </a:lnTo>
                    <a:lnTo>
                      <a:pt x="271" y="0"/>
                    </a:lnTo>
                  </a:path>
                </a:pathLst>
              </a:custGeom>
              <a:noFill/>
              <a:ln w="25560">
                <a:solidFill>
                  <a:srgbClr val="66ff33"/>
                </a:solidFill>
                <a:round/>
              </a:ln>
            </p:spPr>
            <p:style>
              <a:lnRef idx="0"/>
              <a:fillRef idx="0"/>
              <a:effectRef idx="0"/>
              <a:fontRef idx="minor"/>
            </p:style>
          </p:sp>
          <p:sp>
            <p:nvSpPr>
              <p:cNvPr id="524" name="CustomShape 7"/>
              <p:cNvSpPr/>
              <p:nvPr/>
            </p:nvSpPr>
            <p:spPr>
              <a:xfrm>
                <a:off x="3780000" y="2000520"/>
                <a:ext cx="718920" cy="590040"/>
              </a:xfrm>
              <a:custGeom>
                <a:avLst/>
                <a:gdLst/>
                <a:ahLst/>
                <a:rect l="l" t="t" r="r" b="b"/>
                <a:pathLst>
                  <a:path w="1103" h="953">
                    <a:moveTo>
                      <a:pt x="279" y="0"/>
                    </a:moveTo>
                    <a:lnTo>
                      <a:pt x="1102" y="231"/>
                    </a:lnTo>
                    <a:lnTo>
                      <a:pt x="822" y="952"/>
                    </a:lnTo>
                    <a:lnTo>
                      <a:pt x="0" y="727"/>
                    </a:lnTo>
                    <a:lnTo>
                      <a:pt x="279" y="0"/>
                    </a:lnTo>
                  </a:path>
                </a:pathLst>
              </a:custGeom>
              <a:solidFill>
                <a:srgbClr val="ffffff"/>
              </a:solidFill>
              <a:ln w="12600">
                <a:solidFill>
                  <a:srgbClr val="66ff33"/>
                </a:solidFill>
                <a:round/>
              </a:ln>
            </p:spPr>
            <p:style>
              <a:lnRef idx="0"/>
              <a:fillRef idx="0"/>
              <a:effectRef idx="0"/>
              <a:fontRef idx="minor"/>
            </p:style>
          </p:sp>
          <p:sp>
            <p:nvSpPr>
              <p:cNvPr id="525" name="CustomShape 8"/>
              <p:cNvSpPr/>
              <p:nvPr/>
            </p:nvSpPr>
            <p:spPr>
              <a:xfrm>
                <a:off x="3780000" y="2000520"/>
                <a:ext cx="718920" cy="590040"/>
              </a:xfrm>
              <a:custGeom>
                <a:avLst/>
                <a:gdLst/>
                <a:ahLst/>
                <a:rect l="l" t="t" r="r" b="b"/>
                <a:pathLst>
                  <a:path w="1103" h="953">
                    <a:moveTo>
                      <a:pt x="279" y="0"/>
                    </a:moveTo>
                    <a:lnTo>
                      <a:pt x="1102" y="231"/>
                    </a:lnTo>
                    <a:lnTo>
                      <a:pt x="822" y="952"/>
                    </a:lnTo>
                    <a:lnTo>
                      <a:pt x="0" y="727"/>
                    </a:lnTo>
                    <a:lnTo>
                      <a:pt x="279" y="0"/>
                    </a:lnTo>
                  </a:path>
                </a:pathLst>
              </a:custGeom>
              <a:noFill/>
              <a:ln w="25560">
                <a:solidFill>
                  <a:srgbClr val="66ff33"/>
                </a:solidFill>
                <a:round/>
              </a:ln>
            </p:spPr>
            <p:style>
              <a:lnRef idx="0"/>
              <a:fillRef idx="0"/>
              <a:effectRef idx="0"/>
              <a:fontRef idx="minor"/>
            </p:style>
          </p:sp>
          <p:sp>
            <p:nvSpPr>
              <p:cNvPr id="526" name="Line 9"/>
              <p:cNvSpPr/>
              <p:nvPr/>
            </p:nvSpPr>
            <p:spPr>
              <a:xfrm flipH="1">
                <a:off x="4054320" y="1906560"/>
                <a:ext cx="181080" cy="448200"/>
              </a:xfrm>
              <a:prstGeom prst="line">
                <a:avLst/>
              </a:prstGeom>
              <a:ln w="25560">
                <a:solidFill>
                  <a:srgbClr val="66ff33"/>
                </a:solidFill>
                <a:round/>
              </a:ln>
            </p:spPr>
            <p:style>
              <a:lnRef idx="0"/>
              <a:fillRef idx="0"/>
              <a:effectRef idx="0"/>
              <a:fontRef idx="minor"/>
            </p:style>
          </p:sp>
          <p:sp>
            <p:nvSpPr>
              <p:cNvPr id="527" name="Line 10"/>
              <p:cNvSpPr/>
              <p:nvPr/>
            </p:nvSpPr>
            <p:spPr>
              <a:xfrm>
                <a:off x="4044600" y="2350800"/>
                <a:ext cx="333360" cy="92520"/>
              </a:xfrm>
              <a:prstGeom prst="line">
                <a:avLst/>
              </a:prstGeom>
              <a:ln w="25560">
                <a:solidFill>
                  <a:srgbClr val="66ff33"/>
                </a:solidFill>
                <a:round/>
              </a:ln>
            </p:spPr>
            <p:style>
              <a:lnRef idx="0"/>
              <a:fillRef idx="0"/>
              <a:effectRef idx="0"/>
              <a:fontRef idx="minor"/>
            </p:style>
          </p:sp>
          <p:sp>
            <p:nvSpPr>
              <p:cNvPr id="528" name="Line 11"/>
              <p:cNvSpPr/>
              <p:nvPr/>
            </p:nvSpPr>
            <p:spPr>
              <a:xfrm flipH="1">
                <a:off x="3956040" y="1904760"/>
                <a:ext cx="282600" cy="95400"/>
              </a:xfrm>
              <a:prstGeom prst="line">
                <a:avLst/>
              </a:prstGeom>
              <a:ln w="25560">
                <a:solidFill>
                  <a:srgbClr val="66ff33"/>
                </a:solidFill>
                <a:round/>
              </a:ln>
            </p:spPr>
            <p:style>
              <a:lnRef idx="0"/>
              <a:fillRef idx="0"/>
              <a:effectRef idx="0"/>
              <a:fontRef idx="minor"/>
            </p:style>
          </p:sp>
          <p:sp>
            <p:nvSpPr>
              <p:cNvPr id="529" name="Line 12"/>
              <p:cNvSpPr/>
              <p:nvPr/>
            </p:nvSpPr>
            <p:spPr>
              <a:xfrm flipH="1">
                <a:off x="4494240" y="2043000"/>
                <a:ext cx="276120" cy="96480"/>
              </a:xfrm>
              <a:prstGeom prst="line">
                <a:avLst/>
              </a:prstGeom>
              <a:ln w="25560">
                <a:solidFill>
                  <a:srgbClr val="66ff33"/>
                </a:solidFill>
                <a:round/>
              </a:ln>
            </p:spPr>
            <p:style>
              <a:lnRef idx="0"/>
              <a:fillRef idx="0"/>
              <a:effectRef idx="0"/>
              <a:fontRef idx="minor"/>
            </p:style>
          </p:sp>
          <p:sp>
            <p:nvSpPr>
              <p:cNvPr id="530" name="Line 13"/>
              <p:cNvSpPr/>
              <p:nvPr/>
            </p:nvSpPr>
            <p:spPr>
              <a:xfrm flipH="1">
                <a:off x="4311720" y="2498400"/>
                <a:ext cx="274680" cy="92160"/>
              </a:xfrm>
              <a:prstGeom prst="line">
                <a:avLst/>
              </a:prstGeom>
              <a:ln w="25560">
                <a:solidFill>
                  <a:srgbClr val="66ff33"/>
                </a:solidFill>
                <a:round/>
              </a:ln>
            </p:spPr>
            <p:style>
              <a:lnRef idx="0"/>
              <a:fillRef idx="0"/>
              <a:effectRef idx="0"/>
              <a:fontRef idx="minor"/>
            </p:style>
          </p:sp>
          <p:sp>
            <p:nvSpPr>
              <p:cNvPr id="531" name="Line 14"/>
              <p:cNvSpPr/>
              <p:nvPr/>
            </p:nvSpPr>
            <p:spPr>
              <a:xfrm flipH="1">
                <a:off x="3779640" y="2355840"/>
                <a:ext cx="281520" cy="90360"/>
              </a:xfrm>
              <a:prstGeom prst="line">
                <a:avLst/>
              </a:prstGeom>
              <a:ln w="25560">
                <a:solidFill>
                  <a:srgbClr val="66ff33"/>
                </a:solidFill>
                <a:round/>
              </a:ln>
            </p:spPr>
            <p:style>
              <a:lnRef idx="0"/>
              <a:fillRef idx="0"/>
              <a:effectRef idx="0"/>
              <a:fontRef idx="minor"/>
            </p:style>
          </p:sp>
        </p:grpSp>
        <p:grpSp>
          <p:nvGrpSpPr>
            <p:cNvPr id="532" name="Group 15"/>
            <p:cNvGrpSpPr/>
            <p:nvPr/>
          </p:nvGrpSpPr>
          <p:grpSpPr>
            <a:xfrm>
              <a:off x="5151600" y="1904760"/>
              <a:ext cx="838080" cy="685800"/>
              <a:chOff x="5151600" y="1904760"/>
              <a:chExt cx="838080" cy="685800"/>
            </a:xfrm>
          </p:grpSpPr>
          <p:sp>
            <p:nvSpPr>
              <p:cNvPr id="533" name="CustomShape 16"/>
              <p:cNvSpPr/>
              <p:nvPr/>
            </p:nvSpPr>
            <p:spPr>
              <a:xfrm>
                <a:off x="5151600" y="2000520"/>
                <a:ext cx="604800" cy="590040"/>
              </a:xfrm>
              <a:custGeom>
                <a:avLst/>
                <a:gdLst/>
                <a:ahLst/>
                <a:rect l="l" t="t" r="r" b="b"/>
                <a:pathLst>
                  <a:path w="1095" h="953">
                    <a:moveTo>
                      <a:pt x="279" y="0"/>
                    </a:moveTo>
                    <a:lnTo>
                      <a:pt x="1094" y="224"/>
                    </a:lnTo>
                    <a:lnTo>
                      <a:pt x="823" y="952"/>
                    </a:lnTo>
                    <a:lnTo>
                      <a:pt x="0" y="721"/>
                    </a:lnTo>
                    <a:lnTo>
                      <a:pt x="279" y="0"/>
                    </a:lnTo>
                  </a:path>
                </a:pathLst>
              </a:custGeom>
              <a:solidFill>
                <a:srgbClr val="ffffff"/>
              </a:solidFill>
              <a:ln w="12600">
                <a:solidFill>
                  <a:srgbClr val="ff0000"/>
                </a:solidFill>
                <a:round/>
              </a:ln>
            </p:spPr>
            <p:style>
              <a:lnRef idx="0"/>
              <a:fillRef idx="0"/>
              <a:effectRef idx="0"/>
              <a:fontRef idx="minor"/>
            </p:style>
          </p:sp>
          <p:sp>
            <p:nvSpPr>
              <p:cNvPr id="534" name="CustomShape 17"/>
              <p:cNvSpPr/>
              <p:nvPr/>
            </p:nvSpPr>
            <p:spPr>
              <a:xfrm>
                <a:off x="5151600" y="2000520"/>
                <a:ext cx="604800" cy="590040"/>
              </a:xfrm>
              <a:custGeom>
                <a:avLst/>
                <a:gdLst/>
                <a:ahLst/>
                <a:rect l="l" t="t" r="r" b="b"/>
                <a:pathLst>
                  <a:path w="1095" h="953">
                    <a:moveTo>
                      <a:pt x="279" y="0"/>
                    </a:moveTo>
                    <a:lnTo>
                      <a:pt x="1094" y="224"/>
                    </a:lnTo>
                    <a:lnTo>
                      <a:pt x="823" y="952"/>
                    </a:lnTo>
                    <a:lnTo>
                      <a:pt x="0" y="721"/>
                    </a:lnTo>
                    <a:lnTo>
                      <a:pt x="279" y="0"/>
                    </a:lnTo>
                  </a:path>
                </a:pathLst>
              </a:custGeom>
              <a:noFill/>
              <a:ln w="25560">
                <a:solidFill>
                  <a:srgbClr val="ff0000"/>
                </a:solidFill>
                <a:round/>
              </a:ln>
            </p:spPr>
            <p:style>
              <a:lnRef idx="0"/>
              <a:fillRef idx="0"/>
              <a:effectRef idx="0"/>
              <a:fontRef idx="minor"/>
            </p:style>
          </p:sp>
          <p:sp>
            <p:nvSpPr>
              <p:cNvPr id="535" name="Line 18"/>
              <p:cNvSpPr/>
              <p:nvPr/>
            </p:nvSpPr>
            <p:spPr>
              <a:xfrm flipH="1">
                <a:off x="5300640" y="1904760"/>
                <a:ext cx="234720" cy="96840"/>
              </a:xfrm>
              <a:prstGeom prst="line">
                <a:avLst/>
              </a:prstGeom>
              <a:ln w="25560">
                <a:solidFill>
                  <a:srgbClr val="ff0000"/>
                </a:solidFill>
                <a:round/>
              </a:ln>
            </p:spPr>
            <p:style>
              <a:lnRef idx="0"/>
              <a:fillRef idx="0"/>
              <a:effectRef idx="0"/>
              <a:fontRef idx="minor"/>
            </p:style>
          </p:sp>
          <p:sp>
            <p:nvSpPr>
              <p:cNvPr id="536" name="Line 19"/>
              <p:cNvSpPr/>
              <p:nvPr/>
            </p:nvSpPr>
            <p:spPr>
              <a:xfrm flipH="1">
                <a:off x="5756400" y="2043000"/>
                <a:ext cx="233280" cy="96840"/>
              </a:xfrm>
              <a:prstGeom prst="line">
                <a:avLst/>
              </a:prstGeom>
              <a:ln w="25560">
                <a:solidFill>
                  <a:srgbClr val="ff0000"/>
                </a:solidFill>
                <a:round/>
              </a:ln>
            </p:spPr>
            <p:style>
              <a:lnRef idx="0"/>
              <a:fillRef idx="0"/>
              <a:effectRef idx="0"/>
              <a:fontRef idx="minor"/>
            </p:style>
          </p:sp>
          <p:sp>
            <p:nvSpPr>
              <p:cNvPr id="537" name="Line 20"/>
              <p:cNvSpPr/>
              <p:nvPr/>
            </p:nvSpPr>
            <p:spPr>
              <a:xfrm flipH="1">
                <a:off x="5602320" y="2495160"/>
                <a:ext cx="232920" cy="91800"/>
              </a:xfrm>
              <a:prstGeom prst="line">
                <a:avLst/>
              </a:prstGeom>
              <a:ln w="25560">
                <a:solidFill>
                  <a:srgbClr val="ff0000"/>
                </a:solidFill>
                <a:round/>
              </a:ln>
            </p:spPr>
            <p:style>
              <a:lnRef idx="0"/>
              <a:fillRef idx="0"/>
              <a:effectRef idx="0"/>
              <a:fontRef idx="minor"/>
            </p:style>
          </p:sp>
          <p:sp>
            <p:nvSpPr>
              <p:cNvPr id="538" name="Line 21"/>
              <p:cNvSpPr/>
              <p:nvPr/>
            </p:nvSpPr>
            <p:spPr>
              <a:xfrm>
                <a:off x="5526000" y="1904760"/>
                <a:ext cx="463680" cy="138240"/>
              </a:xfrm>
              <a:prstGeom prst="line">
                <a:avLst/>
              </a:prstGeom>
              <a:ln w="25560">
                <a:solidFill>
                  <a:srgbClr val="ff0000"/>
                </a:solidFill>
                <a:round/>
              </a:ln>
            </p:spPr>
            <p:style>
              <a:lnRef idx="0"/>
              <a:fillRef idx="0"/>
              <a:effectRef idx="0"/>
              <a:fontRef idx="minor"/>
            </p:style>
          </p:sp>
          <p:sp>
            <p:nvSpPr>
              <p:cNvPr id="539" name="Line 22"/>
              <p:cNvSpPr/>
              <p:nvPr/>
            </p:nvSpPr>
            <p:spPr>
              <a:xfrm flipH="1">
                <a:off x="5833800" y="2041200"/>
                <a:ext cx="147600" cy="455760"/>
              </a:xfrm>
              <a:prstGeom prst="line">
                <a:avLst/>
              </a:prstGeom>
              <a:ln w="25560">
                <a:solidFill>
                  <a:srgbClr val="ff0000"/>
                </a:solidFill>
                <a:round/>
              </a:ln>
            </p:spPr>
            <p:style>
              <a:lnRef idx="0"/>
              <a:fillRef idx="0"/>
              <a:effectRef idx="0"/>
              <a:fontRef idx="minor"/>
            </p:style>
          </p:sp>
        </p:grpSp>
        <p:grpSp>
          <p:nvGrpSpPr>
            <p:cNvPr id="540" name="Group 23"/>
            <p:cNvGrpSpPr/>
            <p:nvPr/>
          </p:nvGrpSpPr>
          <p:grpSpPr>
            <a:xfrm>
              <a:off x="6370560" y="1981080"/>
              <a:ext cx="761760" cy="685800"/>
              <a:chOff x="6370560" y="1981080"/>
              <a:chExt cx="761760" cy="685800"/>
            </a:xfrm>
          </p:grpSpPr>
          <p:sp>
            <p:nvSpPr>
              <p:cNvPr id="541" name="CustomShape 24"/>
              <p:cNvSpPr/>
              <p:nvPr/>
            </p:nvSpPr>
            <p:spPr>
              <a:xfrm>
                <a:off x="6584760" y="1982880"/>
                <a:ext cx="547560" cy="586800"/>
              </a:xfrm>
              <a:custGeom>
                <a:avLst/>
                <a:gdLst/>
                <a:ahLst/>
                <a:rect l="l" t="t" r="r" b="b"/>
                <a:pathLst>
                  <a:path w="1103" h="953">
                    <a:moveTo>
                      <a:pt x="279" y="0"/>
                    </a:moveTo>
                    <a:lnTo>
                      <a:pt x="1102" y="224"/>
                    </a:lnTo>
                    <a:lnTo>
                      <a:pt x="823" y="952"/>
                    </a:lnTo>
                    <a:lnTo>
                      <a:pt x="0" y="721"/>
                    </a:lnTo>
                    <a:lnTo>
                      <a:pt x="279" y="0"/>
                    </a:lnTo>
                  </a:path>
                </a:pathLst>
              </a:custGeom>
              <a:solidFill>
                <a:srgbClr val="ffffff"/>
              </a:solidFill>
              <a:ln w="12600">
                <a:solidFill>
                  <a:schemeClr val="accent2"/>
                </a:solidFill>
                <a:round/>
              </a:ln>
            </p:spPr>
            <p:style>
              <a:lnRef idx="0"/>
              <a:fillRef idx="0"/>
              <a:effectRef idx="0"/>
              <a:fontRef idx="minor"/>
            </p:style>
          </p:sp>
          <p:sp>
            <p:nvSpPr>
              <p:cNvPr id="542" name="CustomShape 25"/>
              <p:cNvSpPr/>
              <p:nvPr/>
            </p:nvSpPr>
            <p:spPr>
              <a:xfrm>
                <a:off x="6584760" y="1982880"/>
                <a:ext cx="547560" cy="586800"/>
              </a:xfrm>
              <a:custGeom>
                <a:avLst/>
                <a:gdLst/>
                <a:ahLst/>
                <a:rect l="l" t="t" r="r" b="b"/>
                <a:pathLst>
                  <a:path w="1103" h="953">
                    <a:moveTo>
                      <a:pt x="279" y="0"/>
                    </a:moveTo>
                    <a:lnTo>
                      <a:pt x="1102" y="224"/>
                    </a:lnTo>
                    <a:lnTo>
                      <a:pt x="823" y="952"/>
                    </a:lnTo>
                    <a:lnTo>
                      <a:pt x="0" y="721"/>
                    </a:lnTo>
                    <a:lnTo>
                      <a:pt x="279" y="0"/>
                    </a:lnTo>
                  </a:path>
                </a:pathLst>
              </a:custGeom>
              <a:noFill/>
              <a:ln w="25560">
                <a:solidFill>
                  <a:schemeClr val="accent2"/>
                </a:solidFill>
                <a:round/>
              </a:ln>
            </p:spPr>
            <p:style>
              <a:lnRef idx="0"/>
              <a:fillRef idx="0"/>
              <a:effectRef idx="0"/>
              <a:fontRef idx="minor"/>
            </p:style>
          </p:sp>
          <p:sp>
            <p:nvSpPr>
              <p:cNvPr id="543" name="Line 26"/>
              <p:cNvSpPr/>
              <p:nvPr/>
            </p:nvSpPr>
            <p:spPr>
              <a:xfrm flipH="1">
                <a:off x="6588000" y="1982880"/>
                <a:ext cx="136800" cy="444600"/>
              </a:xfrm>
              <a:prstGeom prst="line">
                <a:avLst/>
              </a:prstGeom>
              <a:ln w="25560">
                <a:solidFill>
                  <a:schemeClr val="accent2"/>
                </a:solidFill>
                <a:round/>
              </a:ln>
            </p:spPr>
            <p:style>
              <a:lnRef idx="0"/>
              <a:fillRef idx="0"/>
              <a:effectRef idx="0"/>
              <a:fontRef idx="minor"/>
            </p:style>
          </p:sp>
          <p:sp>
            <p:nvSpPr>
              <p:cNvPr id="544" name="Line 27"/>
              <p:cNvSpPr/>
              <p:nvPr/>
            </p:nvSpPr>
            <p:spPr>
              <a:xfrm flipH="1">
                <a:off x="6513480" y="1981080"/>
                <a:ext cx="214200" cy="95040"/>
              </a:xfrm>
              <a:prstGeom prst="line">
                <a:avLst/>
              </a:prstGeom>
              <a:ln w="25560">
                <a:solidFill>
                  <a:schemeClr val="accent2"/>
                </a:solidFill>
                <a:round/>
              </a:ln>
            </p:spPr>
            <p:style>
              <a:lnRef idx="0"/>
              <a:fillRef idx="0"/>
              <a:effectRef idx="0"/>
              <a:fontRef idx="minor"/>
            </p:style>
          </p:sp>
          <p:sp>
            <p:nvSpPr>
              <p:cNvPr id="545" name="Line 28"/>
              <p:cNvSpPr/>
              <p:nvPr/>
            </p:nvSpPr>
            <p:spPr>
              <a:xfrm flipH="1">
                <a:off x="6783480" y="2566800"/>
                <a:ext cx="209520" cy="96840"/>
              </a:xfrm>
              <a:prstGeom prst="line">
                <a:avLst/>
              </a:prstGeom>
              <a:ln w="25560">
                <a:solidFill>
                  <a:schemeClr val="accent2"/>
                </a:solidFill>
                <a:round/>
              </a:ln>
            </p:spPr>
            <p:style>
              <a:lnRef idx="0"/>
              <a:fillRef idx="0"/>
              <a:effectRef idx="0"/>
              <a:fontRef idx="minor"/>
            </p:style>
          </p:sp>
          <p:sp>
            <p:nvSpPr>
              <p:cNvPr id="546" name="Line 29"/>
              <p:cNvSpPr/>
              <p:nvPr/>
            </p:nvSpPr>
            <p:spPr>
              <a:xfrm flipH="1">
                <a:off x="6378480" y="2425680"/>
                <a:ext cx="214200" cy="95040"/>
              </a:xfrm>
              <a:prstGeom prst="line">
                <a:avLst/>
              </a:prstGeom>
              <a:ln w="25560">
                <a:solidFill>
                  <a:schemeClr val="accent2"/>
                </a:solidFill>
                <a:round/>
              </a:ln>
            </p:spPr>
            <p:style>
              <a:lnRef idx="0"/>
              <a:fillRef idx="0"/>
              <a:effectRef idx="0"/>
              <a:fontRef idx="minor"/>
            </p:style>
          </p:sp>
          <p:sp>
            <p:nvSpPr>
              <p:cNvPr id="547" name="Line 30"/>
              <p:cNvSpPr/>
              <p:nvPr/>
            </p:nvSpPr>
            <p:spPr>
              <a:xfrm flipH="1">
                <a:off x="6373440" y="2071800"/>
                <a:ext cx="136800" cy="456840"/>
              </a:xfrm>
              <a:prstGeom prst="line">
                <a:avLst/>
              </a:prstGeom>
              <a:ln w="25560">
                <a:solidFill>
                  <a:schemeClr val="accent2"/>
                </a:solidFill>
                <a:round/>
              </a:ln>
            </p:spPr>
            <p:style>
              <a:lnRef idx="0"/>
              <a:fillRef idx="0"/>
              <a:effectRef idx="0"/>
              <a:fontRef idx="minor"/>
            </p:style>
          </p:sp>
          <p:sp>
            <p:nvSpPr>
              <p:cNvPr id="548" name="Line 31"/>
              <p:cNvSpPr/>
              <p:nvPr/>
            </p:nvSpPr>
            <p:spPr>
              <a:xfrm>
                <a:off x="6370560" y="2517480"/>
                <a:ext cx="415800" cy="149400"/>
              </a:xfrm>
              <a:prstGeom prst="line">
                <a:avLst/>
              </a:prstGeom>
              <a:ln w="25560">
                <a:solidFill>
                  <a:schemeClr val="accent2"/>
                </a:solidFill>
                <a:round/>
              </a:ln>
            </p:spPr>
            <p:style>
              <a:lnRef idx="0"/>
              <a:fillRef idx="0"/>
              <a:effectRef idx="0"/>
              <a:fontRef idx="minor"/>
            </p:style>
          </p:sp>
        </p:grpSp>
      </p:grpSp>
      <p:pic>
        <p:nvPicPr>
          <p:cNvPr id="549" name="Picture 38" descr=""/>
          <p:cNvPicPr/>
          <p:nvPr/>
        </p:nvPicPr>
        <p:blipFill>
          <a:blip r:embed="rId1"/>
          <a:stretch/>
        </p:blipFill>
        <p:spPr>
          <a:xfrm>
            <a:off x="3276000" y="3213000"/>
            <a:ext cx="4454280" cy="1866600"/>
          </a:xfrm>
          <a:prstGeom prst="rect">
            <a:avLst/>
          </a:prstGeom>
          <a:ln>
            <a:noFill/>
          </a:ln>
        </p:spPr>
      </p:pic>
      <p:sp>
        <p:nvSpPr>
          <p:cNvPr id="550" name="CustomShape 32"/>
          <p:cNvSpPr/>
          <p:nvPr/>
        </p:nvSpPr>
        <p:spPr>
          <a:xfrm>
            <a:off x="539640" y="191700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vue</a:t>
            </a:r>
            <a:endParaRPr b="0" lang="fr-FR" sz="1800" spc="-1" strike="noStrike">
              <a:latin typeface="Arial"/>
            </a:endParaRPr>
          </a:p>
        </p:txBody>
      </p:sp>
      <p:sp>
        <p:nvSpPr>
          <p:cNvPr id="551" name="CustomShape 33"/>
          <p:cNvSpPr/>
          <p:nvPr/>
        </p:nvSpPr>
        <p:spPr>
          <a:xfrm>
            <a:off x="539640" y="278100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projection</a:t>
            </a:r>
            <a:endParaRPr b="0" lang="fr-FR" sz="1800" spc="-1" strike="noStrike">
              <a:latin typeface="Arial"/>
            </a:endParaRPr>
          </a:p>
        </p:txBody>
      </p:sp>
      <p:sp>
        <p:nvSpPr>
          <p:cNvPr id="552" name="CustomShape 34"/>
          <p:cNvSpPr/>
          <p:nvPr/>
        </p:nvSpPr>
        <p:spPr>
          <a:xfrm>
            <a:off x="539640" y="105264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modélisation</a:t>
            </a:r>
            <a:endParaRPr b="0" lang="fr-FR" sz="1800" spc="-1" strike="noStrike">
              <a:latin typeface="Arial"/>
            </a:endParaRPr>
          </a:p>
        </p:txBody>
      </p:sp>
      <p:sp>
        <p:nvSpPr>
          <p:cNvPr id="553" name="CustomShape 35"/>
          <p:cNvSpPr/>
          <p:nvPr/>
        </p:nvSpPr>
        <p:spPr>
          <a:xfrm>
            <a:off x="539640" y="3717000"/>
            <a:ext cx="2057040" cy="685440"/>
          </a:xfrm>
          <a:prstGeom prst="rect">
            <a:avLst/>
          </a:prstGeom>
          <a:solidFill>
            <a:schemeClr val="accent4">
              <a:lumMod val="60000"/>
              <a:lumOff val="40000"/>
            </a:schemeClr>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Visibilité - clipping</a:t>
            </a:r>
            <a:endParaRPr b="0" lang="fr-FR" sz="1800" spc="-1" strike="noStrike">
              <a:latin typeface="Arial"/>
            </a:endParaRPr>
          </a:p>
        </p:txBody>
      </p:sp>
      <p:sp>
        <p:nvSpPr>
          <p:cNvPr id="554" name="CustomShape 36"/>
          <p:cNvSpPr/>
          <p:nvPr/>
        </p:nvSpPr>
        <p:spPr>
          <a:xfrm>
            <a:off x="539640" y="454356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 de viewport</a:t>
            </a:r>
            <a:endParaRPr b="0" lang="fr-FR" sz="1800" spc="-1" strike="noStrike">
              <a:latin typeface="Arial"/>
            </a:endParaRPr>
          </a:p>
        </p:txBody>
      </p:sp>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5" name="Image 6" descr=""/>
          <p:cNvPicPr/>
          <p:nvPr/>
        </p:nvPicPr>
        <p:blipFill>
          <a:blip r:embed="rId1"/>
          <a:stretch/>
        </p:blipFill>
        <p:spPr>
          <a:xfrm>
            <a:off x="1940760" y="2349000"/>
            <a:ext cx="6231240" cy="4248000"/>
          </a:xfrm>
          <a:prstGeom prst="rect">
            <a:avLst/>
          </a:prstGeom>
          <a:ln>
            <a:noFill/>
          </a:ln>
        </p:spPr>
      </p:pic>
      <p:sp>
        <p:nvSpPr>
          <p:cNvPr id="556"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VISIBILITÉ</a:t>
            </a:r>
            <a:r>
              <a:rPr b="0" lang="en-US" sz="3600" spc="-97" strike="noStrike">
                <a:solidFill>
                  <a:srgbClr val="18579b"/>
                </a:solidFill>
                <a:latin typeface="Gill Sans"/>
              </a:rPr>
              <a:t> </a:t>
            </a:r>
            <a:r>
              <a:rPr b="0" lang="en-US" sz="3200" spc="-97" strike="noStrike">
                <a:solidFill>
                  <a:srgbClr val="18579b"/>
                </a:solidFill>
                <a:latin typeface="Avenir Next Condensed Demi Bold"/>
              </a:rPr>
              <a:t>-</a:t>
            </a:r>
            <a:r>
              <a:rPr b="0" lang="en-US" sz="3600" spc="-97" strike="noStrike">
                <a:solidFill>
                  <a:srgbClr val="18579b"/>
                </a:solidFill>
                <a:latin typeface="Gill Sans"/>
              </a:rPr>
              <a:t> </a:t>
            </a:r>
            <a:r>
              <a:rPr b="0" lang="en-US" sz="3200" spc="-97" strike="noStrike">
                <a:solidFill>
                  <a:srgbClr val="18579b"/>
                </a:solidFill>
                <a:latin typeface="Avenir Next Condensed Demi Bold"/>
              </a:rPr>
              <a:t>CULLING</a:t>
            </a:r>
            <a:endParaRPr b="0" lang="en-US" sz="3200" spc="-1" strike="noStrike">
              <a:solidFill>
                <a:srgbClr val="000000"/>
              </a:solidFill>
              <a:latin typeface="Calibri"/>
            </a:endParaRPr>
          </a:p>
        </p:txBody>
      </p:sp>
      <p:sp>
        <p:nvSpPr>
          <p:cNvPr id="557" name="TextShape 2"/>
          <p:cNvSpPr txBox="1"/>
          <p:nvPr/>
        </p:nvSpPr>
        <p:spPr>
          <a:xfrm>
            <a:off x="251640" y="1148760"/>
            <a:ext cx="7619760" cy="4800240"/>
          </a:xfrm>
          <a:prstGeom prst="rect">
            <a:avLst/>
          </a:prstGeom>
          <a:noFill/>
          <a:ln>
            <a:noFill/>
          </a:ln>
        </p:spPr>
        <p:txBody>
          <a:bodyPr>
            <a:normAutofit/>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Z-buffer</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Algorithme du peintre</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Arbres BSP</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Ray-casting</a:t>
            </a:r>
            <a:endParaRPr b="0" lang="en-US" sz="3200" spc="-1" strike="noStrike">
              <a:solidFill>
                <a:srgbClr val="000000"/>
              </a:solidFill>
              <a:latin typeface="Avenir Next Condensed Regular"/>
            </a:endParaRPr>
          </a:p>
        </p:txBody>
      </p:sp>
      <p:sp>
        <p:nvSpPr>
          <p:cNvPr id="558"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D5570E38-D879-4853-B90F-2BDA2E78728F}"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559"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BACK-FACE CULLING</a:t>
            </a:r>
            <a:endParaRPr b="0" lang="en-US" sz="3200" spc="-1" strike="noStrike">
              <a:solidFill>
                <a:srgbClr val="000000"/>
              </a:solidFill>
              <a:latin typeface="Calibri"/>
            </a:endParaRPr>
          </a:p>
        </p:txBody>
      </p:sp>
      <p:sp>
        <p:nvSpPr>
          <p:cNvPr id="561"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Elimination de faces non visibles</a:t>
            </a:r>
            <a:endParaRPr b="0" lang="en-US" sz="3200" spc="-1" strike="noStrike">
              <a:solidFill>
                <a:srgbClr val="000000"/>
              </a:solidFill>
              <a:latin typeface="Avenir Next Condensed Regular"/>
            </a:endParaRPr>
          </a:p>
        </p:txBody>
      </p:sp>
      <p:sp>
        <p:nvSpPr>
          <p:cNvPr id="562"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9462E23A-A319-443C-B46C-8BE238E1B36A}"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563" name="Picture 4" descr=""/>
          <p:cNvPicPr/>
          <p:nvPr/>
        </p:nvPicPr>
        <p:blipFill>
          <a:blip r:embed="rId1"/>
          <a:stretch/>
        </p:blipFill>
        <p:spPr>
          <a:xfrm>
            <a:off x="251640" y="2565000"/>
            <a:ext cx="7977960" cy="3384000"/>
          </a:xfrm>
          <a:prstGeom prst="rect">
            <a:avLst/>
          </a:prstGeom>
          <a:ln>
            <a:noFill/>
          </a:ln>
        </p:spPr>
      </p:pic>
      <p:sp>
        <p:nvSpPr>
          <p:cNvPr id="564"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LE Z-BUFFER</a:t>
            </a:r>
            <a:endParaRPr b="0" lang="en-US" sz="3200" spc="-1" strike="noStrike">
              <a:solidFill>
                <a:srgbClr val="000000"/>
              </a:solidFill>
              <a:latin typeface="Calibri"/>
            </a:endParaRPr>
          </a:p>
        </p:txBody>
      </p:sp>
      <p:sp>
        <p:nvSpPr>
          <p:cNvPr id="566"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- 2019</a:t>
            </a:r>
            <a:endParaRPr b="0" lang="fr-FR" sz="1200" spc="-1" strike="noStrike">
              <a:latin typeface="Times New Roman"/>
            </a:endParaRPr>
          </a:p>
        </p:txBody>
      </p:sp>
      <p:sp>
        <p:nvSpPr>
          <p:cNvPr id="567"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CF499879-618E-400E-95A4-FF94289C63BC}"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568" name="Picture 8" descr=""/>
          <p:cNvPicPr/>
          <p:nvPr/>
        </p:nvPicPr>
        <p:blipFill>
          <a:blip r:embed="rId1"/>
          <a:stretch/>
        </p:blipFill>
        <p:spPr>
          <a:xfrm>
            <a:off x="755640" y="1484640"/>
            <a:ext cx="6171840" cy="439380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Gill Sans"/>
              </a:rPr>
              <a:t>Immersive Analytics</a:t>
            </a:r>
            <a:endParaRPr b="0" lang="en-US" sz="3600" spc="-1" strike="noStrike">
              <a:solidFill>
                <a:srgbClr val="000000"/>
              </a:solidFill>
              <a:latin typeface="Calibri"/>
            </a:endParaRPr>
          </a:p>
        </p:txBody>
      </p:sp>
      <p:sp>
        <p:nvSpPr>
          <p:cNvPr id="201"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Comment les nouvelles technologies d’affichage interactives peuvent être un support pour la visualisation et la prise de décisions</a:t>
            </a:r>
            <a:endParaRPr b="0" lang="en-US" sz="3200" spc="-1" strike="noStrike">
              <a:solidFill>
                <a:srgbClr val="000000"/>
              </a:solidFill>
              <a:latin typeface="Avenir Next Condensed Regular"/>
            </a:endParaRPr>
          </a:p>
        </p:txBody>
      </p:sp>
      <p:sp>
        <p:nvSpPr>
          <p:cNvPr id="202"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203" name="TextShape 4"/>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CC9912E5-8257-45A1-90E5-8D605A4BE8F7}"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204" name="Image 5" descr=""/>
          <p:cNvPicPr/>
          <p:nvPr/>
        </p:nvPicPr>
        <p:blipFill>
          <a:blip r:embed="rId1"/>
          <a:stretch/>
        </p:blipFill>
        <p:spPr>
          <a:xfrm>
            <a:off x="323640" y="3429000"/>
            <a:ext cx="7740000" cy="211320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Gill Sans"/>
              </a:rPr>
              <a:t>ALGORITHME DU PEINTRE</a:t>
            </a:r>
            <a:endParaRPr b="0" lang="en-US" sz="3600" spc="-1" strike="noStrike">
              <a:solidFill>
                <a:srgbClr val="000000"/>
              </a:solidFill>
              <a:latin typeface="Calibri"/>
            </a:endParaRPr>
          </a:p>
        </p:txBody>
      </p:sp>
      <p:sp>
        <p:nvSpPr>
          <p:cNvPr id="570"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Dessiner les objets plus lointains et dessiner par dessus les plus proches </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Trier en fonction de la profondeur</a:t>
            </a:r>
            <a:endParaRPr b="0" lang="en-US" sz="3200" spc="-1" strike="noStrike">
              <a:solidFill>
                <a:srgbClr val="000000"/>
              </a:solidFill>
              <a:latin typeface="Avenir Next Condensed Regular"/>
            </a:endParaRPr>
          </a:p>
          <a:p>
            <a:pPr marL="114480">
              <a:lnSpc>
                <a:spcPct val="100000"/>
              </a:lnSpc>
              <a:spcBef>
                <a:spcPts val="641"/>
              </a:spcBef>
            </a:pPr>
            <a:endParaRPr b="0" lang="en-US" sz="3200" spc="-1" strike="noStrike">
              <a:solidFill>
                <a:srgbClr val="000000"/>
              </a:solidFill>
              <a:latin typeface="Avenir Next Condensed Regular"/>
            </a:endParaRPr>
          </a:p>
        </p:txBody>
      </p:sp>
      <p:sp>
        <p:nvSpPr>
          <p:cNvPr id="571"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- 2019</a:t>
            </a:r>
            <a:endParaRPr b="0" lang="fr-FR" sz="1200" spc="-1" strike="noStrike">
              <a:latin typeface="Times New Roman"/>
            </a:endParaRPr>
          </a:p>
        </p:txBody>
      </p:sp>
      <p:sp>
        <p:nvSpPr>
          <p:cNvPr id="572" name="TextShape 4"/>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58D4B0B9-EF12-461D-ABCD-03082E5533C9}"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573" name="Image 5" descr=""/>
          <p:cNvPicPr/>
          <p:nvPr/>
        </p:nvPicPr>
        <p:blipFill>
          <a:blip r:embed="rId1"/>
          <a:stretch/>
        </p:blipFill>
        <p:spPr>
          <a:xfrm>
            <a:off x="827640" y="2781000"/>
            <a:ext cx="6598800" cy="338400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Gill Sans"/>
              </a:rPr>
              <a:t>ARBRES BSP</a:t>
            </a:r>
            <a:endParaRPr b="0" lang="en-US" sz="3600" spc="-1" strike="noStrike">
              <a:solidFill>
                <a:srgbClr val="000000"/>
              </a:solidFill>
              <a:latin typeface="Calibri"/>
            </a:endParaRPr>
          </a:p>
        </p:txBody>
      </p:sp>
      <p:sp>
        <p:nvSpPr>
          <p:cNvPr id="575"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Binary Space Partitionning Trees</a:t>
            </a:r>
            <a:endParaRPr b="0" lang="en-US" sz="3200" spc="-1" strike="noStrike">
              <a:solidFill>
                <a:srgbClr val="000000"/>
              </a:solidFill>
              <a:latin typeface="Avenir Next Condensed Regular"/>
            </a:endParaRPr>
          </a:p>
        </p:txBody>
      </p:sp>
      <p:sp>
        <p:nvSpPr>
          <p:cNvPr id="576"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- 2019</a:t>
            </a:r>
            <a:endParaRPr b="0" lang="fr-FR" sz="1200" spc="-1" strike="noStrike">
              <a:latin typeface="Times New Roman"/>
            </a:endParaRPr>
          </a:p>
        </p:txBody>
      </p:sp>
      <p:sp>
        <p:nvSpPr>
          <p:cNvPr id="577" name="TextShape 4"/>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CEA2617A-0D16-4C53-9445-52F5F77CB75B}"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578" name="Image 6" descr=""/>
          <p:cNvPicPr/>
          <p:nvPr/>
        </p:nvPicPr>
        <p:blipFill>
          <a:blip r:embed="rId1"/>
          <a:stretch/>
        </p:blipFill>
        <p:spPr>
          <a:xfrm>
            <a:off x="1187640" y="1700640"/>
            <a:ext cx="5839200" cy="475200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ARBRES BSP</a:t>
            </a:r>
            <a:endParaRPr b="0" lang="en-US" sz="3200" spc="-1" strike="noStrike">
              <a:solidFill>
                <a:srgbClr val="000000"/>
              </a:solidFill>
              <a:latin typeface="Calibri"/>
            </a:endParaRPr>
          </a:p>
        </p:txBody>
      </p:sp>
      <p:sp>
        <p:nvSpPr>
          <p:cNvPr id="580"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- 2019</a:t>
            </a:r>
            <a:endParaRPr b="0" lang="fr-FR" sz="1200" spc="-1" strike="noStrike">
              <a:latin typeface="Times New Roman"/>
            </a:endParaRPr>
          </a:p>
        </p:txBody>
      </p:sp>
      <p:sp>
        <p:nvSpPr>
          <p:cNvPr id="581"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1F1EDC25-B9EF-413C-BF5A-F81C560CF916}"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582" name="Image 2" descr=""/>
          <p:cNvPicPr/>
          <p:nvPr/>
        </p:nvPicPr>
        <p:blipFill>
          <a:blip r:embed="rId1"/>
          <a:srcRect l="0" t="0" r="9919" b="0"/>
          <a:stretch/>
        </p:blipFill>
        <p:spPr>
          <a:xfrm>
            <a:off x="0" y="1412640"/>
            <a:ext cx="8236440" cy="4824000"/>
          </a:xfrm>
          <a:prstGeom prst="rect">
            <a:avLst/>
          </a:prstGeom>
          <a:ln>
            <a:noFill/>
          </a:ln>
        </p:spPr>
      </p:pic>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ARBRES BSP</a:t>
            </a:r>
            <a:endParaRPr b="0" lang="en-US" sz="3200" spc="-1" strike="noStrike">
              <a:solidFill>
                <a:srgbClr val="000000"/>
              </a:solidFill>
              <a:latin typeface="Calibri"/>
            </a:endParaRPr>
          </a:p>
        </p:txBody>
      </p:sp>
      <p:sp>
        <p:nvSpPr>
          <p:cNvPr id="584"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- 2019</a:t>
            </a:r>
            <a:endParaRPr b="0" lang="fr-FR" sz="1200" spc="-1" strike="noStrike">
              <a:latin typeface="Times New Roman"/>
            </a:endParaRPr>
          </a:p>
        </p:txBody>
      </p:sp>
      <p:sp>
        <p:nvSpPr>
          <p:cNvPr id="585"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7C9A888D-7DA4-40E6-A6FE-5E5312318289}"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586" name="Image 2" descr=""/>
          <p:cNvPicPr/>
          <p:nvPr/>
        </p:nvPicPr>
        <p:blipFill>
          <a:blip r:embed="rId1"/>
          <a:stretch/>
        </p:blipFill>
        <p:spPr>
          <a:xfrm>
            <a:off x="0" y="1029240"/>
            <a:ext cx="8276040" cy="4343400"/>
          </a:xfrm>
          <a:prstGeom prst="rect">
            <a:avLst/>
          </a:prstGeom>
          <a:ln>
            <a:noFill/>
          </a:ln>
        </p:spPr>
      </p:pic>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ARBRES BSP</a:t>
            </a:r>
            <a:endParaRPr b="0" lang="en-US" sz="3200" spc="-1" strike="noStrike">
              <a:solidFill>
                <a:srgbClr val="000000"/>
              </a:solidFill>
              <a:latin typeface="Calibri"/>
            </a:endParaRPr>
          </a:p>
        </p:txBody>
      </p:sp>
      <p:sp>
        <p:nvSpPr>
          <p:cNvPr id="588"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- 2019</a:t>
            </a:r>
            <a:endParaRPr b="0" lang="fr-FR" sz="1200" spc="-1" strike="noStrike">
              <a:latin typeface="Times New Roman"/>
            </a:endParaRPr>
          </a:p>
        </p:txBody>
      </p:sp>
      <p:sp>
        <p:nvSpPr>
          <p:cNvPr id="589"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1568A00C-D553-4D92-B23E-68D46BC5A97B}"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590" name="Image 2" descr=""/>
          <p:cNvPicPr/>
          <p:nvPr/>
        </p:nvPicPr>
        <p:blipFill>
          <a:blip r:embed="rId1"/>
          <a:srcRect l="0" t="0" r="4853" b="0"/>
          <a:stretch/>
        </p:blipFill>
        <p:spPr>
          <a:xfrm>
            <a:off x="177480" y="1225800"/>
            <a:ext cx="8149680" cy="4362840"/>
          </a:xfrm>
          <a:prstGeom prst="rect">
            <a:avLst/>
          </a:prstGeom>
          <a:ln>
            <a:noFill/>
          </a:ln>
        </p:spPr>
      </p:pic>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Gill Sans"/>
              </a:rPr>
              <a:t>Ray casting</a:t>
            </a:r>
            <a:endParaRPr b="0" lang="en-US" sz="3600" spc="-1" strike="noStrike">
              <a:solidFill>
                <a:srgbClr val="000000"/>
              </a:solidFill>
              <a:latin typeface="Calibri"/>
            </a:endParaRPr>
          </a:p>
        </p:txBody>
      </p:sp>
      <p:sp>
        <p:nvSpPr>
          <p:cNvPr id="592"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40420B6B-6FF0-4566-99DD-1220637E673C}"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593" name="Image 4" descr=""/>
          <p:cNvPicPr/>
          <p:nvPr/>
        </p:nvPicPr>
        <p:blipFill>
          <a:blip r:embed="rId1"/>
          <a:stretch/>
        </p:blipFill>
        <p:spPr>
          <a:xfrm>
            <a:off x="827640" y="1556640"/>
            <a:ext cx="6636600" cy="3672000"/>
          </a:xfrm>
          <a:prstGeom prst="rect">
            <a:avLst/>
          </a:prstGeom>
          <a:ln>
            <a:noFill/>
          </a:ln>
        </p:spPr>
      </p:pic>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 </a:t>
            </a:r>
            <a:r>
              <a:rPr b="0" lang="en-US" sz="3200" spc="-97" strike="noStrike">
                <a:solidFill>
                  <a:srgbClr val="18579b"/>
                </a:solidFill>
                <a:latin typeface="Avenir Next Condensed Demi Bold"/>
              </a:rPr>
              <a:t>VIEW-FRUSTUM CULLING &amp; CLIPPING</a:t>
            </a:r>
            <a:endParaRPr b="0" lang="en-US" sz="3200" spc="-1" strike="noStrike">
              <a:solidFill>
                <a:srgbClr val="000000"/>
              </a:solidFill>
              <a:latin typeface="Calibri"/>
            </a:endParaRPr>
          </a:p>
        </p:txBody>
      </p:sp>
      <p:sp>
        <p:nvSpPr>
          <p:cNvPr id="595"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Les primitives qui intersectent le volume de vue sont coupées </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Le clipping efface et crée des nouveaux sommets</a:t>
            </a:r>
            <a:endParaRPr b="0" lang="en-US" sz="3200" spc="-1" strike="noStrike">
              <a:solidFill>
                <a:srgbClr val="000000"/>
              </a:solidFill>
              <a:latin typeface="Avenir Next Condensed Regular"/>
            </a:endParaRPr>
          </a:p>
        </p:txBody>
      </p:sp>
      <p:sp>
        <p:nvSpPr>
          <p:cNvPr id="596"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F7E5F14D-DA74-450B-A8F6-D0183BE7D8A2}"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597" name="Image 4" descr=""/>
          <p:cNvPicPr/>
          <p:nvPr/>
        </p:nvPicPr>
        <p:blipFill>
          <a:blip r:embed="rId1"/>
          <a:stretch/>
        </p:blipFill>
        <p:spPr>
          <a:xfrm>
            <a:off x="179640" y="2853000"/>
            <a:ext cx="8106120" cy="2592000"/>
          </a:xfrm>
          <a:prstGeom prst="rect">
            <a:avLst/>
          </a:prstGeom>
          <a:ln>
            <a:noFill/>
          </a:ln>
        </p:spPr>
      </p:pic>
      <p:sp>
        <p:nvSpPr>
          <p:cNvPr id="598"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TextShape 1"/>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600"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C7CB8548-6F25-4DF7-8AE4-2746DBD124CF}"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601" name="Picture 12" descr=""/>
          <p:cNvPicPr/>
          <p:nvPr/>
        </p:nvPicPr>
        <p:blipFill>
          <a:blip r:embed="rId1"/>
          <a:stretch/>
        </p:blipFill>
        <p:spPr>
          <a:xfrm>
            <a:off x="3708360" y="1628640"/>
            <a:ext cx="4352400" cy="4752720"/>
          </a:xfrm>
          <a:prstGeom prst="rect">
            <a:avLst/>
          </a:prstGeom>
          <a:ln>
            <a:noFill/>
          </a:ln>
        </p:spPr>
      </p:pic>
      <p:sp>
        <p:nvSpPr>
          <p:cNvPr id="602" name="CustomShape 3"/>
          <p:cNvSpPr/>
          <p:nvPr/>
        </p:nvSpPr>
        <p:spPr>
          <a:xfrm>
            <a:off x="467640" y="155664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modélisation</a:t>
            </a:r>
            <a:endParaRPr b="0" lang="fr-FR" sz="1800" spc="-1" strike="noStrike">
              <a:latin typeface="Arial"/>
            </a:endParaRPr>
          </a:p>
        </p:txBody>
      </p:sp>
      <p:sp>
        <p:nvSpPr>
          <p:cNvPr id="603" name="CustomShape 4"/>
          <p:cNvSpPr/>
          <p:nvPr/>
        </p:nvSpPr>
        <p:spPr>
          <a:xfrm>
            <a:off x="467640" y="242100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vue</a:t>
            </a:r>
            <a:endParaRPr b="0" lang="fr-FR" sz="1800" spc="-1" strike="noStrike">
              <a:latin typeface="Arial"/>
            </a:endParaRPr>
          </a:p>
        </p:txBody>
      </p:sp>
      <p:sp>
        <p:nvSpPr>
          <p:cNvPr id="604" name="CustomShape 5"/>
          <p:cNvSpPr/>
          <p:nvPr/>
        </p:nvSpPr>
        <p:spPr>
          <a:xfrm>
            <a:off x="467640" y="328500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projection</a:t>
            </a:r>
            <a:endParaRPr b="0" lang="fr-FR" sz="1800" spc="-1" strike="noStrike">
              <a:latin typeface="Arial"/>
            </a:endParaRPr>
          </a:p>
        </p:txBody>
      </p:sp>
      <p:sp>
        <p:nvSpPr>
          <p:cNvPr id="605" name="CustomShape 6"/>
          <p:cNvSpPr/>
          <p:nvPr/>
        </p:nvSpPr>
        <p:spPr>
          <a:xfrm>
            <a:off x="467640" y="497556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 de viewport</a:t>
            </a:r>
            <a:endParaRPr b="0" lang="fr-FR" sz="1800" spc="-1" strike="noStrike">
              <a:latin typeface="Arial"/>
            </a:endParaRPr>
          </a:p>
        </p:txBody>
      </p:sp>
      <p:sp>
        <p:nvSpPr>
          <p:cNvPr id="606" name="CustomShape 7"/>
          <p:cNvSpPr/>
          <p:nvPr/>
        </p:nvSpPr>
        <p:spPr>
          <a:xfrm>
            <a:off x="467640" y="414900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Visibilité - clipping</a:t>
            </a:r>
            <a:endParaRPr b="0" lang="fr-FR" sz="1800" spc="-1" strike="noStrike">
              <a:latin typeface="Arial"/>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7" name="Image 5" descr=""/>
          <p:cNvPicPr/>
          <p:nvPr/>
        </p:nvPicPr>
        <p:blipFill>
          <a:blip r:embed="rId1"/>
          <a:stretch/>
        </p:blipFill>
        <p:spPr>
          <a:xfrm>
            <a:off x="2855880" y="1560600"/>
            <a:ext cx="4038120" cy="5181120"/>
          </a:xfrm>
          <a:prstGeom prst="rect">
            <a:avLst/>
          </a:prstGeom>
          <a:ln>
            <a:noFill/>
          </a:ln>
        </p:spPr>
      </p:pic>
      <p:sp>
        <p:nvSpPr>
          <p:cNvPr id="608" name="CustomShape 1"/>
          <p:cNvSpPr/>
          <p:nvPr/>
        </p:nvSpPr>
        <p:spPr>
          <a:xfrm rot="19459200">
            <a:off x="2900160" y="2166840"/>
            <a:ext cx="2590560" cy="1253880"/>
          </a:xfrm>
          <a:prstGeom prst="ellipse">
            <a:avLst/>
          </a:prstGeom>
          <a:noFill/>
          <a:ln w="28440">
            <a:solidFill>
              <a:srgbClr val="4f81bd"/>
            </a:solidFill>
            <a:round/>
          </a:ln>
        </p:spPr>
        <p:style>
          <a:lnRef idx="0"/>
          <a:fillRef idx="0"/>
          <a:effectRef idx="0"/>
          <a:fontRef idx="minor"/>
        </p:style>
      </p:sp>
      <p:sp>
        <p:nvSpPr>
          <p:cNvPr id="609" name="TextShape 2"/>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RENDERING PIPELINE</a:t>
            </a:r>
            <a:endParaRPr b="0" lang="en-US" sz="3200" spc="-1" strike="noStrike">
              <a:solidFill>
                <a:srgbClr val="000000"/>
              </a:solidFill>
              <a:latin typeface="Calibri"/>
            </a:endParaRPr>
          </a:p>
        </p:txBody>
      </p:sp>
      <p:sp>
        <p:nvSpPr>
          <p:cNvPr id="610"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5EFF8051-224A-4DF7-88CC-CF42E7FC8CD0}"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611" name="CustomShape 4"/>
          <p:cNvSpPr/>
          <p:nvPr/>
        </p:nvSpPr>
        <p:spPr>
          <a:xfrm>
            <a:off x="714240" y="186264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Eclairage</a:t>
            </a:r>
            <a:endParaRPr b="0" lang="fr-FR" sz="1800" spc="-1" strike="noStrike">
              <a:latin typeface="Arial"/>
            </a:endParaRPr>
          </a:p>
        </p:txBody>
      </p:sp>
      <p:sp>
        <p:nvSpPr>
          <p:cNvPr id="612" name="CustomShape 5"/>
          <p:cNvSpPr/>
          <p:nvPr/>
        </p:nvSpPr>
        <p:spPr>
          <a:xfrm>
            <a:off x="539640" y="267228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vue</a:t>
            </a:r>
            <a:endParaRPr b="0" lang="fr-FR" sz="1800" spc="-1" strike="noStrike">
              <a:latin typeface="Arial"/>
            </a:endParaRPr>
          </a:p>
        </p:txBody>
      </p:sp>
      <p:sp>
        <p:nvSpPr>
          <p:cNvPr id="613" name="CustomShape 6"/>
          <p:cNvSpPr/>
          <p:nvPr/>
        </p:nvSpPr>
        <p:spPr>
          <a:xfrm>
            <a:off x="539640" y="5911560"/>
            <a:ext cx="2057040" cy="685440"/>
          </a:xfrm>
          <a:prstGeom prst="rect">
            <a:avLst/>
          </a:prstGeom>
          <a:solidFill>
            <a:srgbClr val="99ccff"/>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Rasterization</a:t>
            </a:r>
            <a:endParaRPr b="0" lang="fr-FR" sz="1800" spc="-1" strike="noStrike">
              <a:latin typeface="Arial"/>
            </a:endParaRPr>
          </a:p>
        </p:txBody>
      </p:sp>
      <p:sp>
        <p:nvSpPr>
          <p:cNvPr id="614" name="CustomShape 7"/>
          <p:cNvSpPr/>
          <p:nvPr/>
        </p:nvSpPr>
        <p:spPr>
          <a:xfrm>
            <a:off x="539640" y="348228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projection</a:t>
            </a:r>
            <a:endParaRPr b="0" lang="fr-FR" sz="1800" spc="-1" strike="noStrike">
              <a:latin typeface="Arial"/>
            </a:endParaRPr>
          </a:p>
        </p:txBody>
      </p:sp>
      <p:sp>
        <p:nvSpPr>
          <p:cNvPr id="615" name="CustomShape 8"/>
          <p:cNvSpPr/>
          <p:nvPr/>
        </p:nvSpPr>
        <p:spPr>
          <a:xfrm>
            <a:off x="539640" y="105264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modélisation</a:t>
            </a:r>
            <a:endParaRPr b="0" lang="fr-FR" sz="1800" spc="-1" strike="noStrike">
              <a:latin typeface="Arial"/>
            </a:endParaRPr>
          </a:p>
        </p:txBody>
      </p:sp>
      <p:sp>
        <p:nvSpPr>
          <p:cNvPr id="616" name="CustomShape 9"/>
          <p:cNvSpPr/>
          <p:nvPr/>
        </p:nvSpPr>
        <p:spPr>
          <a:xfrm>
            <a:off x="539640" y="429192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Visibilité - clipping</a:t>
            </a:r>
            <a:endParaRPr b="0" lang="fr-FR" sz="1800" spc="-1" strike="noStrike">
              <a:latin typeface="Arial"/>
            </a:endParaRPr>
          </a:p>
        </p:txBody>
      </p:sp>
      <p:sp>
        <p:nvSpPr>
          <p:cNvPr id="617" name="CustomShape 10"/>
          <p:cNvSpPr/>
          <p:nvPr/>
        </p:nvSpPr>
        <p:spPr>
          <a:xfrm>
            <a:off x="539640" y="510192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 de viewport</a:t>
            </a:r>
            <a:endParaRPr b="0" lang="fr-FR" sz="1800" spc="-1" strike="noStrike">
              <a:latin typeface="Arial"/>
            </a:endParaRPr>
          </a:p>
        </p:txBody>
      </p:sp>
      <p:sp>
        <p:nvSpPr>
          <p:cNvPr id="618" name="TextShape 11"/>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extShape 1"/>
          <p:cNvSpPr txBox="1"/>
          <p:nvPr/>
        </p:nvSpPr>
        <p:spPr>
          <a:xfrm>
            <a:off x="251640" y="644760"/>
            <a:ext cx="7619760" cy="1775880"/>
          </a:xfrm>
          <a:prstGeom prst="rect">
            <a:avLst/>
          </a:prstGeom>
          <a:noFill/>
          <a:ln>
            <a:noFill/>
          </a:ln>
        </p:spPr>
        <p:txBody>
          <a:bodyPr>
            <a:normAutofit/>
          </a:bodyPr>
          <a:p>
            <a:pPr>
              <a:lnSpc>
                <a:spcPct val="100000"/>
              </a:lnSpc>
              <a:spcBef>
                <a:spcPts val="641"/>
              </a:spcBef>
            </a:pPr>
            <a:r>
              <a:rPr b="0" lang="en-US" sz="3200" spc="-1" strike="noStrike">
                <a:solidFill>
                  <a:srgbClr val="000000"/>
                </a:solidFill>
                <a:latin typeface="Avenir Next Condensed Regular"/>
              </a:rPr>
              <a:t>Lighting: Interaction entre les objets et la lumière (physique)</a:t>
            </a:r>
            <a:endParaRPr b="0" lang="en-US" sz="3200" spc="-1" strike="noStrike">
              <a:solidFill>
                <a:srgbClr val="000000"/>
              </a:solidFill>
              <a:latin typeface="Avenir Next Condensed Regular"/>
            </a:endParaRPr>
          </a:p>
          <a:p>
            <a:pPr>
              <a:lnSpc>
                <a:spcPct val="100000"/>
              </a:lnSpc>
              <a:spcBef>
                <a:spcPts val="641"/>
              </a:spcBef>
            </a:pPr>
            <a:r>
              <a:rPr b="0" lang="en-US" sz="3200" spc="-1" strike="noStrike">
                <a:solidFill>
                  <a:srgbClr val="000000"/>
                </a:solidFill>
                <a:latin typeface="Avenir Next Condensed Regular"/>
              </a:rPr>
              <a:t>Shading: Détermination de la couleur d’un pixel (informatique)</a:t>
            </a:r>
            <a:endParaRPr b="0" lang="en-US" sz="3200" spc="-1" strike="noStrike">
              <a:solidFill>
                <a:srgbClr val="000000"/>
              </a:solidFill>
              <a:latin typeface="Avenir Next Condensed Regular"/>
            </a:endParaRPr>
          </a:p>
        </p:txBody>
      </p:sp>
      <p:sp>
        <p:nvSpPr>
          <p:cNvPr id="620"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BCCD2178-16E9-4219-B7D3-5E940326A1F7}"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621"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622" name="Image 6" descr=""/>
          <p:cNvPicPr/>
          <p:nvPr/>
        </p:nvPicPr>
        <p:blipFill>
          <a:blip r:embed="rId1">
            <a:extLst>
              <a:ext uri="{BEBA8EAE-BF5A-486C-A8C5-ECC9F3942E4B}">
                <a14:imgProps xmlns:a14="http://schemas.microsoft.com/office/drawing/2010/main">
                  <a14:imgLayer r:embed="rId2">
                    <a14:imgEffect>
                      <a14:colorTemperature colorTemp="5300"/>
                    </a14:imgEffect>
                  </a14:imgLayer>
                </a14:imgProps>
              </a:ext>
            </a:extLst>
          </a:blip>
          <a:stretch/>
        </p:blipFill>
        <p:spPr>
          <a:xfrm>
            <a:off x="1043640" y="2493000"/>
            <a:ext cx="6552360" cy="418536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SECTEURS</a:t>
            </a:r>
            <a:endParaRPr b="0" lang="en-US" sz="3600" spc="-1" strike="noStrike">
              <a:solidFill>
                <a:srgbClr val="000000"/>
              </a:solidFill>
              <a:latin typeface="Calibri"/>
            </a:endParaRPr>
          </a:p>
        </p:txBody>
      </p:sp>
      <p:sp>
        <p:nvSpPr>
          <p:cNvPr id="206"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9432BA09-B028-42F0-A650-14DE958F0895}"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207"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208" name="Image 3" descr=""/>
          <p:cNvPicPr/>
          <p:nvPr/>
        </p:nvPicPr>
        <p:blipFill>
          <a:blip r:embed="rId1"/>
          <a:stretch/>
        </p:blipFill>
        <p:spPr>
          <a:xfrm>
            <a:off x="251640" y="838800"/>
            <a:ext cx="6840360" cy="5878440"/>
          </a:xfrm>
          <a:prstGeom prst="rect">
            <a:avLst/>
          </a:prstGeom>
          <a:ln>
            <a:noFill/>
          </a:ln>
        </p:spPr>
      </p:pic>
      <p:pic>
        <p:nvPicPr>
          <p:cNvPr id="209" name="Image 4" descr=""/>
          <p:cNvPicPr/>
          <p:nvPr/>
        </p:nvPicPr>
        <p:blipFill>
          <a:blip r:embed="rId2"/>
          <a:stretch/>
        </p:blipFill>
        <p:spPr>
          <a:xfrm>
            <a:off x="3564000" y="2925000"/>
            <a:ext cx="4807440" cy="2088000"/>
          </a:xfrm>
          <a:prstGeom prst="rect">
            <a:avLst/>
          </a:prstGeom>
          <a:ln>
            <a:noFill/>
          </a:ln>
        </p:spPr>
      </p:pic>
      <p:sp>
        <p:nvSpPr>
          <p:cNvPr id="210" name="CustomShape 4"/>
          <p:cNvSpPr/>
          <p:nvPr/>
        </p:nvSpPr>
        <p:spPr>
          <a:xfrm>
            <a:off x="3119400" y="6465960"/>
            <a:ext cx="54266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baseline="30000">
                <a:solidFill>
                  <a:srgbClr val="000000"/>
                </a:solidFill>
                <a:latin typeface="Calibri"/>
                <a:ea typeface="ＭＳ Ｐゴシック"/>
              </a:rPr>
              <a:t> </a:t>
            </a:r>
            <a:r>
              <a:rPr b="0" lang="fr-FR" sz="1800" spc="-1" strike="noStrike" baseline="30000">
                <a:solidFill>
                  <a:srgbClr val="000000"/>
                </a:solidFill>
                <a:latin typeface="Calibri"/>
                <a:ea typeface="ＭＳ Ｐゴシック"/>
              </a:rPr>
              <a:t>Industry insights into the future of immersive technology, Perkins Coie –</a:t>
            </a:r>
            <a:r>
              <a:rPr b="0" lang="fr-FR" sz="1800" spc="-1" strike="noStrike">
                <a:solidFill>
                  <a:srgbClr val="000000"/>
                </a:solidFill>
                <a:latin typeface="Calibri"/>
                <a:ea typeface="ＭＳ Ｐゴシック"/>
              </a:rPr>
              <a:t> </a:t>
            </a:r>
            <a:r>
              <a:rPr b="0" lang="fr-FR" sz="1800" spc="-1" strike="noStrike" baseline="30000">
                <a:solidFill>
                  <a:srgbClr val="000000"/>
                </a:solidFill>
                <a:latin typeface="Calibri"/>
                <a:ea typeface="ＭＳ Ｐゴシック"/>
              </a:rPr>
              <a:t>2020</a:t>
            </a:r>
            <a:endParaRPr b="0" lang="fr-FR"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SOURCES DE LUMIÈRE</a:t>
            </a:r>
            <a:endParaRPr b="0" lang="en-US" sz="3200" spc="-1" strike="noStrike">
              <a:solidFill>
                <a:srgbClr val="000000"/>
              </a:solidFill>
              <a:latin typeface="Calibri"/>
            </a:endParaRPr>
          </a:p>
        </p:txBody>
      </p:sp>
      <p:sp>
        <p:nvSpPr>
          <p:cNvPr id="624"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5A9A863A-2E7B-4A2A-9B88-751F275E47BF}"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625"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626" name="Image 3" descr=""/>
          <p:cNvPicPr/>
          <p:nvPr/>
        </p:nvPicPr>
        <p:blipFill>
          <a:blip r:embed="rId1"/>
          <a:stretch/>
        </p:blipFill>
        <p:spPr>
          <a:xfrm>
            <a:off x="611640" y="764640"/>
            <a:ext cx="6768360" cy="5349960"/>
          </a:xfrm>
          <a:prstGeom prst="rect">
            <a:avLst/>
          </a:prstGeom>
          <a:ln>
            <a:noFill/>
          </a:ln>
        </p:spPr>
      </p:pic>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LA LUMIÈRE</a:t>
            </a:r>
            <a:endParaRPr b="0" lang="en-US" sz="3200" spc="-1" strike="noStrike">
              <a:solidFill>
                <a:srgbClr val="000000"/>
              </a:solidFill>
              <a:latin typeface="Calibri"/>
            </a:endParaRPr>
          </a:p>
        </p:txBody>
      </p:sp>
      <p:sp>
        <p:nvSpPr>
          <p:cNvPr id="628"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6EB0167F-1083-4090-AA4A-6DF4958F5D3A}"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629" name="Picture 6" descr=""/>
          <p:cNvPicPr/>
          <p:nvPr/>
        </p:nvPicPr>
        <p:blipFill>
          <a:blip r:embed="rId1"/>
          <a:srcRect l="8027" t="0" r="5466" b="0"/>
          <a:stretch/>
        </p:blipFill>
        <p:spPr>
          <a:xfrm>
            <a:off x="611640" y="1052640"/>
            <a:ext cx="6874200" cy="4968360"/>
          </a:xfrm>
          <a:prstGeom prst="rect">
            <a:avLst/>
          </a:prstGeom>
          <a:ln>
            <a:noFill/>
          </a:ln>
        </p:spPr>
      </p:pic>
      <p:sp>
        <p:nvSpPr>
          <p:cNvPr id="630"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LUMIÈRE AMBIANTE</a:t>
            </a:r>
            <a:endParaRPr b="0" lang="en-US" sz="3200" spc="-1" strike="noStrike">
              <a:solidFill>
                <a:srgbClr val="000000"/>
              </a:solidFill>
              <a:latin typeface="Calibri"/>
            </a:endParaRPr>
          </a:p>
        </p:txBody>
      </p:sp>
      <p:sp>
        <p:nvSpPr>
          <p:cNvPr id="632" name="TextShape 2"/>
          <p:cNvSpPr txBox="1"/>
          <p:nvPr/>
        </p:nvSpPr>
        <p:spPr>
          <a:xfrm>
            <a:off x="179640" y="764640"/>
            <a:ext cx="8136720" cy="4800240"/>
          </a:xfrm>
          <a:prstGeom prst="rect">
            <a:avLst/>
          </a:prstGeom>
          <a:noFill/>
          <a:ln>
            <a:noFill/>
          </a:ln>
        </p:spPr>
        <p:txBody>
          <a:bodyPr>
            <a:normAutofit/>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Source de lumière distribuée uniformément</a:t>
            </a:r>
            <a:endParaRPr b="0" lang="en-US" sz="3200" spc="-1" strike="noStrike">
              <a:solidFill>
                <a:srgbClr val="000000"/>
              </a:solidFill>
              <a:latin typeface="Avenir Next Condensed Regular"/>
            </a:endParaRPr>
          </a:p>
          <a:p>
            <a:pPr lvl="1" marL="640080" indent="-228240">
              <a:lnSpc>
                <a:spcPct val="100000"/>
              </a:lnSpc>
              <a:spcBef>
                <a:spcPts val="641"/>
              </a:spcBef>
              <a:buClr>
                <a:srgbClr val="244a58"/>
              </a:buClr>
              <a:buFont typeface="Arial"/>
              <a:buChar char="•"/>
            </a:pPr>
            <a:r>
              <a:rPr b="0" lang="en-US" sz="3200" spc="-1" strike="noStrike">
                <a:solidFill>
                  <a:srgbClr val="000000"/>
                </a:solidFill>
                <a:latin typeface="Bookman Old Style"/>
              </a:rPr>
              <a:t>I</a:t>
            </a:r>
            <a:r>
              <a:rPr b="0" lang="en-US" sz="3200" spc="-1" strike="noStrike" baseline="-25000">
                <a:solidFill>
                  <a:srgbClr val="000000"/>
                </a:solidFill>
                <a:latin typeface="Bookman Old Style"/>
              </a:rPr>
              <a:t>a</a:t>
            </a:r>
            <a:r>
              <a:rPr b="0" lang="en-US" sz="3200" spc="-1" strike="noStrike">
                <a:solidFill>
                  <a:srgbClr val="000000"/>
                </a:solidFill>
                <a:latin typeface="Bookman Old Style"/>
              </a:rPr>
              <a:t> = k</a:t>
            </a:r>
            <a:r>
              <a:rPr b="0" lang="en-US" sz="3200" spc="-1" strike="noStrike" baseline="-25000">
                <a:solidFill>
                  <a:srgbClr val="000000"/>
                </a:solidFill>
                <a:latin typeface="Bookman Old Style"/>
              </a:rPr>
              <a:t>a</a:t>
            </a:r>
            <a:r>
              <a:rPr b="0" lang="en-US" sz="3200" spc="-1" strike="noStrike">
                <a:solidFill>
                  <a:srgbClr val="000000"/>
                </a:solidFill>
                <a:latin typeface="Bookman Old Style"/>
              </a:rPr>
              <a:t>*I</a:t>
            </a:r>
            <a:r>
              <a:rPr b="0" lang="en-US" sz="3200" spc="-1" strike="noStrike" baseline="-25000">
                <a:solidFill>
                  <a:srgbClr val="000000"/>
                </a:solidFill>
                <a:latin typeface="Bookman Old Style"/>
              </a:rPr>
              <a:t>sa</a:t>
            </a:r>
            <a:r>
              <a:rPr b="0" lang="en-US" sz="3200" spc="-1" strike="noStrike">
                <a:solidFill>
                  <a:srgbClr val="000000"/>
                </a:solidFill>
                <a:latin typeface="Bookman Old Style"/>
              </a:rPr>
              <a:t> </a:t>
            </a:r>
            <a:endParaRPr b="0" lang="en-US" sz="3200" spc="-1" strike="noStrike">
              <a:solidFill>
                <a:srgbClr val="000000"/>
              </a:solidFill>
              <a:latin typeface="Avenir Next Condensed Regular"/>
            </a:endParaRPr>
          </a:p>
          <a:p>
            <a:pPr lvl="1" marL="640080" indent="-228240">
              <a:lnSpc>
                <a:spcPct val="100000"/>
              </a:lnSpc>
              <a:spcBef>
                <a:spcPts val="641"/>
              </a:spcBef>
              <a:buClr>
                <a:srgbClr val="244a58"/>
              </a:buClr>
              <a:buFont typeface="Arial"/>
              <a:buChar char="•"/>
            </a:pPr>
            <a:r>
              <a:rPr b="0" lang="en-US" sz="3200" spc="-1" strike="noStrike">
                <a:solidFill>
                  <a:srgbClr val="000000"/>
                </a:solidFill>
                <a:latin typeface="Avenir Next Condensed Regular"/>
              </a:rPr>
              <a:t>Ia est l'énergie lumineuse renvoyée en un point qui reçoit </a:t>
            </a:r>
            <a:r>
              <a:rPr b="0" lang="en-US" sz="3200" spc="-1" strike="noStrike">
                <a:solidFill>
                  <a:srgbClr val="000000"/>
                </a:solidFill>
                <a:latin typeface="Bookman Old Style"/>
              </a:rPr>
              <a:t>Isa</a:t>
            </a:r>
            <a:endParaRPr b="0" lang="en-US" sz="3200" spc="-1" strike="noStrike">
              <a:solidFill>
                <a:srgbClr val="000000"/>
              </a:solidFill>
              <a:latin typeface="Avenir Next Condensed Regular"/>
            </a:endParaRPr>
          </a:p>
          <a:p>
            <a:pPr lvl="1" marL="640080" indent="-228240">
              <a:lnSpc>
                <a:spcPct val="100000"/>
              </a:lnSpc>
              <a:spcBef>
                <a:spcPts val="641"/>
              </a:spcBef>
              <a:buClr>
                <a:srgbClr val="244a58"/>
              </a:buClr>
              <a:buFont typeface="Arial"/>
              <a:buChar char="•"/>
            </a:pPr>
            <a:r>
              <a:rPr b="0" lang="en-US" sz="3200" spc="-1" strike="noStrike">
                <a:solidFill>
                  <a:srgbClr val="000000"/>
                </a:solidFill>
                <a:latin typeface="Avenir Next Condensed Regular"/>
              </a:rPr>
              <a:t>ka est la réflectance, portion de la lumière ambiante réfléchie</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Intensité constante sur toute la surface, indépendante de l’orientation de la surface et de l’observateur</a:t>
            </a:r>
            <a:endParaRPr b="0" lang="en-US" sz="3200" spc="-1" strike="noStrike">
              <a:solidFill>
                <a:srgbClr val="000000"/>
              </a:solidFill>
              <a:latin typeface="Avenir Next Condensed Regular"/>
            </a:endParaRPr>
          </a:p>
        </p:txBody>
      </p:sp>
      <p:sp>
        <p:nvSpPr>
          <p:cNvPr id="633"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5AC8AE52-7CCF-4A62-B444-BC2374A906FB}"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634" name="Image 6" descr=""/>
          <p:cNvPicPr/>
          <p:nvPr/>
        </p:nvPicPr>
        <p:blipFill>
          <a:blip r:embed="rId1"/>
          <a:stretch/>
        </p:blipFill>
        <p:spPr>
          <a:xfrm>
            <a:off x="683640" y="5373360"/>
            <a:ext cx="4201200" cy="1295640"/>
          </a:xfrm>
          <a:prstGeom prst="rect">
            <a:avLst/>
          </a:prstGeom>
          <a:ln>
            <a:noFill/>
          </a:ln>
        </p:spPr>
      </p:pic>
      <p:sp>
        <p:nvSpPr>
          <p:cNvPr id="635"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636" name="Image 7" descr=""/>
          <p:cNvPicPr/>
          <p:nvPr/>
        </p:nvPicPr>
        <p:blipFill>
          <a:blip r:embed="rId2"/>
          <a:srcRect l="3349" t="0" r="73437" b="21470"/>
          <a:stretch/>
        </p:blipFill>
        <p:spPr>
          <a:xfrm>
            <a:off x="5940000" y="4863960"/>
            <a:ext cx="2095200" cy="1964160"/>
          </a:xfrm>
          <a:prstGeom prst="rect">
            <a:avLst/>
          </a:prstGeom>
          <a:ln>
            <a:noFill/>
          </a:ln>
        </p:spPr>
      </p:pic>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7"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RÉFLEXION DIFFUSE (LAMBERT)</a:t>
            </a:r>
            <a:endParaRPr b="0" lang="en-US" sz="3200" spc="-1" strike="noStrike">
              <a:solidFill>
                <a:srgbClr val="000000"/>
              </a:solidFill>
              <a:latin typeface="Calibri"/>
            </a:endParaRPr>
          </a:p>
        </p:txBody>
      </p:sp>
      <p:sp>
        <p:nvSpPr>
          <p:cNvPr id="638"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Lambert (1760)</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Source de lumière ponctuelle</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Intensité dépendante de l’angle entre le rayon de lumière et la surface, indépendante de l’observateur</a:t>
            </a:r>
            <a:endParaRPr b="0" lang="en-US" sz="3200" spc="-1" strike="noStrike">
              <a:solidFill>
                <a:srgbClr val="000000"/>
              </a:solidFill>
              <a:latin typeface="Avenir Next Condensed Regular"/>
            </a:endParaRPr>
          </a:p>
          <a:p>
            <a:pPr>
              <a:lnSpc>
                <a:spcPct val="100000"/>
              </a:lnSpc>
              <a:spcBef>
                <a:spcPts val="641"/>
              </a:spcBef>
            </a:pPr>
            <a:endParaRPr b="0" lang="en-US" sz="3200" spc="-1" strike="noStrike">
              <a:solidFill>
                <a:srgbClr val="000000"/>
              </a:solidFill>
              <a:latin typeface="Avenir Next Condensed Regular"/>
            </a:endParaRPr>
          </a:p>
          <a:p>
            <a:pPr>
              <a:lnSpc>
                <a:spcPct val="100000"/>
              </a:lnSpc>
              <a:spcBef>
                <a:spcPts val="641"/>
              </a:spcBef>
            </a:pPr>
            <a:endParaRPr b="0" lang="en-US" sz="3200" spc="-1" strike="noStrike">
              <a:solidFill>
                <a:srgbClr val="000000"/>
              </a:solidFill>
              <a:latin typeface="Avenir Next Condensed Regular"/>
            </a:endParaRPr>
          </a:p>
        </p:txBody>
      </p:sp>
      <p:sp>
        <p:nvSpPr>
          <p:cNvPr id="639"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D4A8200D-90A4-425D-B70C-5D090DD693D6}"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grpSp>
        <p:nvGrpSpPr>
          <p:cNvPr id="640" name="Group 4"/>
          <p:cNvGrpSpPr/>
          <p:nvPr/>
        </p:nvGrpSpPr>
        <p:grpSpPr>
          <a:xfrm>
            <a:off x="6228000" y="1196640"/>
            <a:ext cx="1697040" cy="3145680"/>
            <a:chOff x="6228000" y="1196640"/>
            <a:chExt cx="1697040" cy="3145680"/>
          </a:xfrm>
        </p:grpSpPr>
        <p:sp>
          <p:nvSpPr>
            <p:cNvPr id="641" name="CustomShape 5"/>
            <p:cNvSpPr/>
            <p:nvPr/>
          </p:nvSpPr>
          <p:spPr>
            <a:xfrm>
              <a:off x="6836040" y="1831320"/>
              <a:ext cx="281880" cy="258840"/>
            </a:xfrm>
            <a:prstGeom prst="rect">
              <a:avLst/>
            </a:prstGeom>
            <a:noFill/>
            <a:ln>
              <a:noFill/>
            </a:ln>
          </p:spPr>
          <p:style>
            <a:lnRef idx="0"/>
            <a:fillRef idx="0"/>
            <a:effectRef idx="0"/>
            <a:fontRef idx="minor"/>
          </p:style>
          <p:txBody>
            <a:bodyPr wrap="none" lIns="94680" rIns="94680" tIns="47160" bIns="47160"/>
            <a:p>
              <a:pPr>
                <a:lnSpc>
                  <a:spcPct val="90000"/>
                </a:lnSpc>
              </a:pPr>
              <a:r>
                <a:rPr b="0" lang="fr-FR" sz="1200" spc="-1" strike="noStrike">
                  <a:solidFill>
                    <a:srgbClr val="000000"/>
                  </a:solidFill>
                  <a:latin typeface="New York"/>
                  <a:ea typeface="ＭＳ Ｐゴシック"/>
                </a:rPr>
                <a:t>θ</a:t>
              </a:r>
              <a:endParaRPr b="0" lang="fr-FR" sz="1200" spc="-1" strike="noStrike">
                <a:latin typeface="Arial"/>
              </a:endParaRPr>
            </a:p>
          </p:txBody>
        </p:sp>
        <p:sp>
          <p:nvSpPr>
            <p:cNvPr id="642" name="CustomShape 6"/>
            <p:cNvSpPr/>
            <p:nvPr/>
          </p:nvSpPr>
          <p:spPr>
            <a:xfrm>
              <a:off x="6260400" y="2307240"/>
              <a:ext cx="1664640" cy="2035080"/>
            </a:xfrm>
            <a:custGeom>
              <a:avLst/>
              <a:gdLst/>
              <a:ahLst/>
              <a:rect l="l" t="t" r="r" b="b"/>
              <a:pathLst>
                <a:path w="17901" h="21600">
                  <a:moveTo>
                    <a:pt x="0" y="1867"/>
                  </a:moveTo>
                  <a:cubicBezTo>
                    <a:pt x="2765" y="636"/>
                    <a:pt x="5758" y="-1"/>
                    <a:pt x="8785" y="-1"/>
                  </a:cubicBezTo>
                  <a:cubicBezTo>
                    <a:pt x="11934" y="-1"/>
                    <a:pt x="15045" y="688"/>
                    <a:pt x="17901" y="2017"/>
                  </a:cubicBezTo>
                  <a:moveTo>
                    <a:pt x="0" y="1867"/>
                  </a:moveTo>
                  <a:cubicBezTo>
                    <a:pt x="2765" y="636"/>
                    <a:pt x="5758" y="-1"/>
                    <a:pt x="8785" y="-1"/>
                  </a:cubicBezTo>
                  <a:cubicBezTo>
                    <a:pt x="11934" y="-1"/>
                    <a:pt x="15045" y="688"/>
                    <a:pt x="17901" y="2017"/>
                  </a:cubicBezTo>
                  <a:lnTo>
                    <a:pt x="8785" y="21600"/>
                  </a:lnTo>
                  <a:close/>
                </a:path>
              </a:pathLst>
            </a:custGeom>
            <a:noFill/>
            <a:ln w="12600">
              <a:solidFill>
                <a:srgbClr val="000000"/>
              </a:solidFill>
              <a:round/>
            </a:ln>
          </p:spPr>
          <p:style>
            <a:lnRef idx="0"/>
            <a:fillRef idx="0"/>
            <a:effectRef idx="0"/>
            <a:fontRef idx="minor"/>
          </p:style>
        </p:sp>
        <p:sp>
          <p:nvSpPr>
            <p:cNvPr id="643" name="Line 7"/>
            <p:cNvSpPr/>
            <p:nvPr/>
          </p:nvSpPr>
          <p:spPr>
            <a:xfrm flipV="1">
              <a:off x="7065360" y="1594440"/>
              <a:ext cx="360" cy="717480"/>
            </a:xfrm>
            <a:prstGeom prst="line">
              <a:avLst/>
            </a:prstGeom>
            <a:ln w="12600">
              <a:solidFill>
                <a:srgbClr val="000000"/>
              </a:solidFill>
              <a:round/>
              <a:tailEnd len="sm" type="triangle" w="sm"/>
            </a:ln>
          </p:spPr>
          <p:style>
            <a:lnRef idx="0"/>
            <a:fillRef idx="0"/>
            <a:effectRef idx="0"/>
            <a:fontRef idx="minor"/>
          </p:style>
        </p:sp>
        <p:sp>
          <p:nvSpPr>
            <p:cNvPr id="644" name="Line 8"/>
            <p:cNvSpPr/>
            <p:nvPr/>
          </p:nvSpPr>
          <p:spPr>
            <a:xfrm flipH="1" flipV="1">
              <a:off x="6640200" y="1679400"/>
              <a:ext cx="423360" cy="626040"/>
            </a:xfrm>
            <a:prstGeom prst="line">
              <a:avLst/>
            </a:prstGeom>
            <a:ln w="12600">
              <a:solidFill>
                <a:srgbClr val="000000"/>
              </a:solidFill>
              <a:round/>
            </a:ln>
          </p:spPr>
          <p:style>
            <a:lnRef idx="0"/>
            <a:fillRef idx="0"/>
            <a:effectRef idx="0"/>
            <a:fontRef idx="minor"/>
          </p:style>
        </p:sp>
        <p:sp>
          <p:nvSpPr>
            <p:cNvPr id="645" name="CustomShape 9"/>
            <p:cNvSpPr/>
            <p:nvPr/>
          </p:nvSpPr>
          <p:spPr>
            <a:xfrm>
              <a:off x="6938280" y="2072520"/>
              <a:ext cx="117000" cy="117000"/>
            </a:xfrm>
            <a:custGeom>
              <a:avLst/>
              <a:gdLst/>
              <a:ahLst/>
              <a:rect l="l" t="t" r="r" b="b"/>
              <a:pathLst>
                <a:path w="21924" h="21600">
                  <a:moveTo>
                    <a:pt x="-1" y="7713"/>
                  </a:moveTo>
                  <a:cubicBezTo>
                    <a:pt x="4104" y="2824"/>
                    <a:pt x="10161" y="-1"/>
                    <a:pt x="16545" y="-1"/>
                  </a:cubicBezTo>
                  <a:cubicBezTo>
                    <a:pt x="18359" y="-1"/>
                    <a:pt x="20166" y="228"/>
                    <a:pt x="21924" y="680"/>
                  </a:cubicBezTo>
                  <a:moveTo>
                    <a:pt x="-1" y="7713"/>
                  </a:moveTo>
                  <a:cubicBezTo>
                    <a:pt x="4104" y="2824"/>
                    <a:pt x="10161" y="-1"/>
                    <a:pt x="16545" y="-1"/>
                  </a:cubicBezTo>
                  <a:cubicBezTo>
                    <a:pt x="18359" y="-1"/>
                    <a:pt x="20166" y="228"/>
                    <a:pt x="21924" y="680"/>
                  </a:cubicBezTo>
                  <a:lnTo>
                    <a:pt x="16545" y="21600"/>
                  </a:lnTo>
                  <a:close/>
                </a:path>
              </a:pathLst>
            </a:custGeom>
            <a:noFill/>
            <a:ln w="12600">
              <a:solidFill>
                <a:srgbClr val="000000"/>
              </a:solidFill>
              <a:round/>
            </a:ln>
          </p:spPr>
          <p:style>
            <a:lnRef idx="0"/>
            <a:fillRef idx="0"/>
            <a:effectRef idx="0"/>
            <a:fontRef idx="minor"/>
          </p:style>
        </p:sp>
        <p:sp>
          <p:nvSpPr>
            <p:cNvPr id="646" name="CustomShape 10"/>
            <p:cNvSpPr/>
            <p:nvPr/>
          </p:nvSpPr>
          <p:spPr>
            <a:xfrm>
              <a:off x="6389280" y="1333800"/>
              <a:ext cx="129960" cy="129960"/>
            </a:xfrm>
            <a:prstGeom prst="ellipse">
              <a:avLst/>
            </a:prstGeom>
            <a:noFill/>
            <a:ln w="12600">
              <a:solidFill>
                <a:srgbClr val="000000"/>
              </a:solidFill>
              <a:round/>
            </a:ln>
          </p:spPr>
          <p:style>
            <a:lnRef idx="0"/>
            <a:fillRef idx="0"/>
            <a:effectRef idx="0"/>
            <a:fontRef idx="minor"/>
          </p:style>
        </p:sp>
        <p:sp>
          <p:nvSpPr>
            <p:cNvPr id="647" name="Line 11"/>
            <p:cNvSpPr/>
            <p:nvPr/>
          </p:nvSpPr>
          <p:spPr>
            <a:xfrm>
              <a:off x="6414840" y="1196640"/>
              <a:ext cx="25560" cy="117360"/>
            </a:xfrm>
            <a:prstGeom prst="line">
              <a:avLst/>
            </a:prstGeom>
            <a:ln w="12600">
              <a:solidFill>
                <a:srgbClr val="000000"/>
              </a:solidFill>
              <a:round/>
            </a:ln>
          </p:spPr>
          <p:style>
            <a:lnRef idx="0"/>
            <a:fillRef idx="0"/>
            <a:effectRef idx="0"/>
            <a:fontRef idx="minor"/>
          </p:style>
        </p:sp>
        <p:sp>
          <p:nvSpPr>
            <p:cNvPr id="648" name="Line 12"/>
            <p:cNvSpPr/>
            <p:nvPr/>
          </p:nvSpPr>
          <p:spPr>
            <a:xfrm flipH="1">
              <a:off x="6562800" y="1346760"/>
              <a:ext cx="103320" cy="25920"/>
            </a:xfrm>
            <a:prstGeom prst="line">
              <a:avLst/>
            </a:prstGeom>
            <a:ln w="12600">
              <a:solidFill>
                <a:srgbClr val="000000"/>
              </a:solidFill>
              <a:round/>
            </a:ln>
          </p:spPr>
          <p:style>
            <a:lnRef idx="0"/>
            <a:fillRef idx="0"/>
            <a:effectRef idx="0"/>
            <a:fontRef idx="minor"/>
          </p:style>
        </p:sp>
        <p:sp>
          <p:nvSpPr>
            <p:cNvPr id="649" name="Line 13"/>
            <p:cNvSpPr/>
            <p:nvPr/>
          </p:nvSpPr>
          <p:spPr>
            <a:xfrm flipH="1" flipV="1">
              <a:off x="6562800" y="1451160"/>
              <a:ext cx="103320" cy="25920"/>
            </a:xfrm>
            <a:prstGeom prst="line">
              <a:avLst/>
            </a:prstGeom>
            <a:ln w="12600">
              <a:solidFill>
                <a:srgbClr val="000000"/>
              </a:solidFill>
              <a:round/>
            </a:ln>
          </p:spPr>
          <p:style>
            <a:lnRef idx="0"/>
            <a:fillRef idx="0"/>
            <a:effectRef idx="0"/>
            <a:fontRef idx="minor"/>
          </p:style>
        </p:sp>
        <p:sp>
          <p:nvSpPr>
            <p:cNvPr id="650" name="Line 14"/>
            <p:cNvSpPr/>
            <p:nvPr/>
          </p:nvSpPr>
          <p:spPr>
            <a:xfrm flipH="1" flipV="1">
              <a:off x="6498360" y="1483560"/>
              <a:ext cx="90360" cy="104400"/>
            </a:xfrm>
            <a:prstGeom prst="line">
              <a:avLst/>
            </a:prstGeom>
            <a:ln w="12600">
              <a:solidFill>
                <a:srgbClr val="000000"/>
              </a:solidFill>
              <a:round/>
            </a:ln>
          </p:spPr>
          <p:style>
            <a:lnRef idx="0"/>
            <a:fillRef idx="0"/>
            <a:effectRef idx="0"/>
            <a:fontRef idx="minor"/>
          </p:style>
        </p:sp>
        <p:sp>
          <p:nvSpPr>
            <p:cNvPr id="651" name="Line 15"/>
            <p:cNvSpPr/>
            <p:nvPr/>
          </p:nvSpPr>
          <p:spPr>
            <a:xfrm flipV="1">
              <a:off x="6427800" y="1509840"/>
              <a:ext cx="12600" cy="91080"/>
            </a:xfrm>
            <a:prstGeom prst="line">
              <a:avLst/>
            </a:prstGeom>
            <a:ln w="12600">
              <a:solidFill>
                <a:srgbClr val="000000"/>
              </a:solidFill>
              <a:round/>
            </a:ln>
          </p:spPr>
          <p:style>
            <a:lnRef idx="0"/>
            <a:fillRef idx="0"/>
            <a:effectRef idx="0"/>
            <a:fontRef idx="minor"/>
          </p:style>
        </p:sp>
        <p:sp>
          <p:nvSpPr>
            <p:cNvPr id="652" name="Line 16"/>
            <p:cNvSpPr/>
            <p:nvPr/>
          </p:nvSpPr>
          <p:spPr>
            <a:xfrm flipV="1">
              <a:off x="6266520" y="1457640"/>
              <a:ext cx="115920" cy="91080"/>
            </a:xfrm>
            <a:prstGeom prst="line">
              <a:avLst/>
            </a:prstGeom>
            <a:ln w="12600">
              <a:solidFill>
                <a:srgbClr val="000000"/>
              </a:solidFill>
              <a:round/>
            </a:ln>
          </p:spPr>
          <p:style>
            <a:lnRef idx="0"/>
            <a:fillRef idx="0"/>
            <a:effectRef idx="0"/>
            <a:fontRef idx="minor"/>
          </p:style>
        </p:sp>
        <p:sp>
          <p:nvSpPr>
            <p:cNvPr id="653" name="Line 17"/>
            <p:cNvSpPr/>
            <p:nvPr/>
          </p:nvSpPr>
          <p:spPr>
            <a:xfrm>
              <a:off x="6228000" y="1398960"/>
              <a:ext cx="128880" cy="360"/>
            </a:xfrm>
            <a:prstGeom prst="line">
              <a:avLst/>
            </a:prstGeom>
            <a:ln w="12600">
              <a:solidFill>
                <a:srgbClr val="000000"/>
              </a:solidFill>
              <a:round/>
            </a:ln>
          </p:spPr>
          <p:style>
            <a:lnRef idx="0"/>
            <a:fillRef idx="0"/>
            <a:effectRef idx="0"/>
            <a:fontRef idx="minor"/>
          </p:style>
        </p:sp>
        <p:sp>
          <p:nvSpPr>
            <p:cNvPr id="654" name="Line 18"/>
            <p:cNvSpPr/>
            <p:nvPr/>
          </p:nvSpPr>
          <p:spPr>
            <a:xfrm>
              <a:off x="6279480" y="1261800"/>
              <a:ext cx="102960" cy="76680"/>
            </a:xfrm>
            <a:prstGeom prst="line">
              <a:avLst/>
            </a:prstGeom>
            <a:ln w="12600">
              <a:solidFill>
                <a:srgbClr val="000000"/>
              </a:solidFill>
              <a:round/>
            </a:ln>
          </p:spPr>
          <p:style>
            <a:lnRef idx="0"/>
            <a:fillRef idx="0"/>
            <a:effectRef idx="0"/>
            <a:fontRef idx="minor"/>
          </p:style>
        </p:sp>
        <p:sp>
          <p:nvSpPr>
            <p:cNvPr id="655" name="Line 19"/>
            <p:cNvSpPr/>
            <p:nvPr/>
          </p:nvSpPr>
          <p:spPr>
            <a:xfrm flipH="1">
              <a:off x="6511320" y="1222560"/>
              <a:ext cx="75600" cy="104400"/>
            </a:xfrm>
            <a:prstGeom prst="line">
              <a:avLst/>
            </a:prstGeom>
            <a:ln w="12600">
              <a:solidFill>
                <a:srgbClr val="000000"/>
              </a:solidFill>
              <a:round/>
            </a:ln>
          </p:spPr>
          <p:style>
            <a:lnRef idx="0"/>
            <a:fillRef idx="0"/>
            <a:effectRef idx="0"/>
            <a:fontRef idx="minor"/>
          </p:style>
        </p:sp>
        <p:sp>
          <p:nvSpPr>
            <p:cNvPr id="656" name="CustomShape 20"/>
            <p:cNvSpPr/>
            <p:nvPr/>
          </p:nvSpPr>
          <p:spPr>
            <a:xfrm>
              <a:off x="7081200" y="1459440"/>
              <a:ext cx="300240" cy="258840"/>
            </a:xfrm>
            <a:prstGeom prst="rect">
              <a:avLst/>
            </a:prstGeom>
            <a:noFill/>
            <a:ln>
              <a:noFill/>
            </a:ln>
          </p:spPr>
          <p:style>
            <a:lnRef idx="0"/>
            <a:fillRef idx="0"/>
            <a:effectRef idx="0"/>
            <a:fontRef idx="minor"/>
          </p:style>
          <p:txBody>
            <a:bodyPr wrap="none" lIns="94680" rIns="94680" tIns="47160" bIns="47160"/>
            <a:p>
              <a:pPr>
                <a:lnSpc>
                  <a:spcPct val="90000"/>
                </a:lnSpc>
              </a:pPr>
              <a:r>
                <a:rPr b="0" lang="fr-FR" sz="1200" spc="-1" strike="noStrike">
                  <a:solidFill>
                    <a:srgbClr val="000000"/>
                  </a:solidFill>
                  <a:latin typeface="Symbol"/>
                  <a:ea typeface="ＭＳ Ｐゴシック"/>
                </a:rPr>
                <a:t>N</a:t>
              </a:r>
              <a:endParaRPr b="0" lang="fr-FR" sz="1200" spc="-1" strike="noStrike">
                <a:latin typeface="Arial"/>
              </a:endParaRPr>
            </a:p>
          </p:txBody>
        </p:sp>
      </p:grpSp>
      <p:pic>
        <p:nvPicPr>
          <p:cNvPr id="657" name="Image 4" descr=""/>
          <p:cNvPicPr/>
          <p:nvPr/>
        </p:nvPicPr>
        <p:blipFill>
          <a:blip r:embed=""/>
          <a:stretch/>
        </p:blipFill>
        <p:spPr>
          <a:xfrm>
            <a:off x="611640" y="4797000"/>
            <a:ext cx="4427640" cy="1542600"/>
          </a:xfrm>
          <a:prstGeom prst="rect">
            <a:avLst/>
          </a:prstGeom>
          <a:ln>
            <a:noFill/>
          </a:ln>
        </p:spPr>
      </p:pic>
      <p:sp>
        <p:nvSpPr>
          <p:cNvPr id="658" name="CustomShape 21"/>
          <p:cNvSpPr/>
          <p:nvPr/>
        </p:nvSpPr>
        <p:spPr>
          <a:xfrm>
            <a:off x="1411200" y="3894840"/>
            <a:ext cx="3520440" cy="575280"/>
          </a:xfrm>
          <a:prstGeom prst="rect">
            <a:avLst/>
          </a:prstGeom>
          <a:noFill/>
          <a:ln>
            <a:noFill/>
          </a:ln>
        </p:spPr>
        <p:style>
          <a:lnRef idx="0"/>
          <a:fillRef idx="0"/>
          <a:effectRef idx="0"/>
          <a:fontRef idx="minor"/>
        </p:style>
        <p:txBody>
          <a:bodyPr lIns="90000" rIns="90000" tIns="45000" bIns="45000"/>
          <a:p>
            <a:pPr>
              <a:lnSpc>
                <a:spcPct val="100000"/>
              </a:lnSpc>
            </a:pPr>
            <a:r>
              <a:rPr b="0" lang="fr-FR" sz="2800" spc="-1" strike="noStrike">
                <a:solidFill>
                  <a:srgbClr val="000000"/>
                </a:solidFill>
                <a:latin typeface="Bookman Old Style"/>
                <a:ea typeface="ＭＳ Ｐゴシック"/>
              </a:rPr>
              <a:t>I</a:t>
            </a:r>
            <a:r>
              <a:rPr b="0" lang="fr-FR" sz="2800" spc="-1" strike="noStrike" baseline="-25000">
                <a:solidFill>
                  <a:srgbClr val="000000"/>
                </a:solidFill>
                <a:latin typeface="Bookman Old Style"/>
                <a:ea typeface="ＭＳ Ｐゴシック"/>
              </a:rPr>
              <a:t>d</a:t>
            </a:r>
            <a:r>
              <a:rPr b="0" lang="fr-FR" sz="2800" spc="-1" strike="noStrike">
                <a:solidFill>
                  <a:srgbClr val="000000"/>
                </a:solidFill>
                <a:latin typeface="Bookman Old Style"/>
                <a:ea typeface="ＭＳ Ｐゴシック"/>
              </a:rPr>
              <a:t> = k</a:t>
            </a:r>
            <a:r>
              <a:rPr b="0" lang="fr-FR" sz="2800" spc="-1" strike="noStrike" baseline="-25000">
                <a:solidFill>
                  <a:srgbClr val="000000"/>
                </a:solidFill>
                <a:latin typeface="Bookman Old Style"/>
                <a:ea typeface="ＭＳ Ｐゴシック"/>
              </a:rPr>
              <a:t>d</a:t>
            </a:r>
            <a:r>
              <a:rPr b="0" lang="fr-FR" sz="2800" spc="-1" strike="noStrike">
                <a:solidFill>
                  <a:srgbClr val="000000"/>
                </a:solidFill>
                <a:latin typeface="Bookman Old Style"/>
                <a:ea typeface="ＭＳ Ｐゴシック"/>
              </a:rPr>
              <a:t>* I</a:t>
            </a:r>
            <a:r>
              <a:rPr b="0" lang="fr-FR" sz="2800" spc="-1" strike="noStrike" baseline="-25000">
                <a:solidFill>
                  <a:srgbClr val="000000"/>
                </a:solidFill>
                <a:latin typeface="Bookman Old Style"/>
                <a:ea typeface="ＭＳ Ｐゴシック"/>
              </a:rPr>
              <a:t>p</a:t>
            </a:r>
            <a:r>
              <a:rPr b="0" lang="fr-FR" sz="2800" spc="-1" strike="noStrike">
                <a:solidFill>
                  <a:srgbClr val="000000"/>
                </a:solidFill>
                <a:latin typeface="Bookman Old Style"/>
                <a:ea typeface="ＭＳ Ｐゴシック"/>
              </a:rPr>
              <a:t>*cos(</a:t>
            </a:r>
            <a:r>
              <a:rPr b="0" lang="fr-FR" sz="2800" spc="-1" strike="noStrike">
                <a:solidFill>
                  <a:srgbClr val="000000"/>
                </a:solidFill>
                <a:latin typeface="New York"/>
                <a:ea typeface="ＭＳ Ｐゴシック"/>
              </a:rPr>
              <a:t>θ</a:t>
            </a:r>
            <a:r>
              <a:rPr b="0" lang="fr-FR" sz="2800" spc="-1" strike="noStrike">
                <a:solidFill>
                  <a:srgbClr val="000000"/>
                </a:solidFill>
                <a:latin typeface="Bookman Old Style"/>
                <a:ea typeface="ＭＳ Ｐゴシック"/>
              </a:rPr>
              <a:t>)</a:t>
            </a:r>
            <a:endParaRPr b="0" lang="fr-FR" sz="2800" spc="-1" strike="noStrike">
              <a:latin typeface="Arial"/>
            </a:endParaRPr>
          </a:p>
        </p:txBody>
      </p:sp>
      <p:sp>
        <p:nvSpPr>
          <p:cNvPr id="659" name="TextShape 2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660" name="Image 25" descr=""/>
          <p:cNvPicPr/>
          <p:nvPr/>
        </p:nvPicPr>
        <p:blipFill>
          <a:blip r:embed="rId1"/>
          <a:srcRect l="35695" t="0" r="39682" b="19781"/>
          <a:stretch/>
        </p:blipFill>
        <p:spPr>
          <a:xfrm>
            <a:off x="5724000" y="4293000"/>
            <a:ext cx="2222280" cy="2006640"/>
          </a:xfrm>
          <a:prstGeom prst="rect">
            <a:avLst/>
          </a:prstGeom>
          <a:ln>
            <a:noFill/>
          </a:ln>
        </p:spPr>
      </p:pic>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1" name="Picture 4" descr=""/>
          <p:cNvPicPr/>
          <p:nvPr/>
        </p:nvPicPr>
        <p:blipFill>
          <a:blip r:embed="rId1"/>
          <a:stretch/>
        </p:blipFill>
        <p:spPr>
          <a:xfrm>
            <a:off x="533520" y="2280600"/>
            <a:ext cx="2690280" cy="3476160"/>
          </a:xfrm>
          <a:prstGeom prst="rect">
            <a:avLst/>
          </a:prstGeom>
          <a:ln>
            <a:noFill/>
          </a:ln>
        </p:spPr>
      </p:pic>
      <p:pic>
        <p:nvPicPr>
          <p:cNvPr id="662" name="Picture 6" descr=""/>
          <p:cNvPicPr/>
          <p:nvPr/>
        </p:nvPicPr>
        <p:blipFill>
          <a:blip r:embed="rId2"/>
          <a:stretch/>
        </p:blipFill>
        <p:spPr>
          <a:xfrm>
            <a:off x="3903120" y="1922040"/>
            <a:ext cx="4274640" cy="4195440"/>
          </a:xfrm>
          <a:prstGeom prst="rect">
            <a:avLst/>
          </a:prstGeom>
          <a:ln>
            <a:noFill/>
          </a:ln>
        </p:spPr>
      </p:pic>
      <p:sp>
        <p:nvSpPr>
          <p:cNvPr id="663" name="CustomShape 1"/>
          <p:cNvSpPr/>
          <p:nvPr/>
        </p:nvSpPr>
        <p:spPr>
          <a:xfrm>
            <a:off x="457200" y="871560"/>
            <a:ext cx="8398440" cy="871560"/>
          </a:xfrm>
          <a:prstGeom prst="rect">
            <a:avLst/>
          </a:prstGeom>
          <a:noFill/>
          <a:ln>
            <a:noFill/>
          </a:ln>
        </p:spPr>
        <p:style>
          <a:lnRef idx="0"/>
          <a:fillRef idx="0"/>
          <a:effectRef idx="0"/>
          <a:fontRef idx="minor"/>
        </p:style>
        <p:txBody>
          <a:bodyPr lIns="90000" rIns="90000" tIns="45000" bIns="45000"/>
          <a:p>
            <a:pPr>
              <a:lnSpc>
                <a:spcPct val="100000"/>
              </a:lnSpc>
            </a:pPr>
            <a:r>
              <a:rPr b="0" lang="fr-FR" sz="2400" spc="-1" strike="noStrike">
                <a:solidFill>
                  <a:srgbClr val="000000"/>
                </a:solidFill>
                <a:latin typeface="Bookman Old Style"/>
                <a:ea typeface="ＭＳ Ｐゴシック"/>
              </a:rPr>
              <a:t>I = I</a:t>
            </a:r>
            <a:r>
              <a:rPr b="0" lang="fr-FR" sz="2400" spc="-1" strike="noStrike" baseline="-25000">
                <a:solidFill>
                  <a:srgbClr val="000000"/>
                </a:solidFill>
                <a:latin typeface="Bookman Old Style"/>
                <a:ea typeface="ＭＳ Ｐゴシック"/>
              </a:rPr>
              <a:t>amb</a:t>
            </a:r>
            <a:r>
              <a:rPr b="0" lang="fr-FR" sz="2400" spc="-1" strike="noStrike">
                <a:solidFill>
                  <a:srgbClr val="000000"/>
                </a:solidFill>
                <a:latin typeface="Bookman Old Style"/>
                <a:ea typeface="ＭＳ Ｐゴシック"/>
              </a:rPr>
              <a:t> + I</a:t>
            </a:r>
            <a:r>
              <a:rPr b="0" lang="fr-FR" sz="2400" spc="-1" strike="noStrike" baseline="-25000">
                <a:solidFill>
                  <a:srgbClr val="000000"/>
                </a:solidFill>
                <a:latin typeface="Bookman Old Style"/>
                <a:ea typeface="ＭＳ Ｐゴシック"/>
              </a:rPr>
              <a:t>diff</a:t>
            </a:r>
            <a:r>
              <a:rPr b="0" lang="fr-FR" sz="2400" spc="-1" strike="noStrike">
                <a:solidFill>
                  <a:srgbClr val="000000"/>
                </a:solidFill>
                <a:latin typeface="Bookman Old Style"/>
                <a:ea typeface="ＭＳ Ｐゴシック"/>
              </a:rPr>
              <a:t> = k</a:t>
            </a:r>
            <a:r>
              <a:rPr b="0" lang="fr-FR" sz="2400" spc="-1" strike="noStrike" baseline="-25000">
                <a:solidFill>
                  <a:srgbClr val="000000"/>
                </a:solidFill>
                <a:latin typeface="Bookman Old Style"/>
                <a:ea typeface="ＭＳ Ｐゴシック"/>
              </a:rPr>
              <a:t>a</a:t>
            </a:r>
            <a:r>
              <a:rPr b="0" lang="fr-FR" sz="2400" spc="-1" strike="noStrike">
                <a:solidFill>
                  <a:srgbClr val="000000"/>
                </a:solidFill>
                <a:latin typeface="Bookman Old Style"/>
                <a:ea typeface="ＭＳ Ｐゴシック"/>
              </a:rPr>
              <a:t>*I</a:t>
            </a:r>
            <a:r>
              <a:rPr b="0" lang="fr-FR" sz="2400" spc="-1" strike="noStrike" baseline="-25000">
                <a:solidFill>
                  <a:srgbClr val="000000"/>
                </a:solidFill>
                <a:latin typeface="Bookman Old Style"/>
                <a:ea typeface="ＭＳ Ｐゴシック"/>
              </a:rPr>
              <a:t>sa</a:t>
            </a:r>
            <a:r>
              <a:rPr b="0" lang="fr-FR" sz="2400" spc="-1" strike="noStrike">
                <a:solidFill>
                  <a:srgbClr val="000000"/>
                </a:solidFill>
                <a:latin typeface="Bookman Old Style"/>
                <a:ea typeface="ＭＳ Ｐゴシック"/>
              </a:rPr>
              <a:t> + k</a:t>
            </a:r>
            <a:r>
              <a:rPr b="0" lang="fr-FR" sz="2400" spc="-1" strike="noStrike" baseline="-25000">
                <a:solidFill>
                  <a:srgbClr val="000000"/>
                </a:solidFill>
                <a:latin typeface="Bookman Old Style"/>
                <a:ea typeface="ＭＳ Ｐゴシック"/>
              </a:rPr>
              <a:t>d</a:t>
            </a:r>
            <a:r>
              <a:rPr b="0" lang="fr-FR" sz="2400" spc="-1" strike="noStrike">
                <a:solidFill>
                  <a:srgbClr val="000000"/>
                </a:solidFill>
                <a:latin typeface="Bookman Old Style"/>
                <a:ea typeface="ＭＳ Ｐゴシック"/>
              </a:rPr>
              <a:t>*I</a:t>
            </a:r>
            <a:r>
              <a:rPr b="0" lang="fr-FR" sz="2400" spc="-1" strike="noStrike" baseline="-25000">
                <a:solidFill>
                  <a:srgbClr val="000000"/>
                </a:solidFill>
                <a:latin typeface="Bookman Old Style"/>
                <a:ea typeface="ＭＳ Ｐゴシック"/>
              </a:rPr>
              <a:t>p</a:t>
            </a:r>
            <a:r>
              <a:rPr b="0" lang="fr-FR" sz="2400" spc="-1" strike="noStrike">
                <a:solidFill>
                  <a:srgbClr val="000000"/>
                </a:solidFill>
                <a:latin typeface="Bookman Old Style"/>
                <a:ea typeface="ＭＳ Ｐゴシック"/>
              </a:rPr>
              <a:t>*cos(</a:t>
            </a:r>
            <a:r>
              <a:rPr b="0" lang="fr-FR" sz="2400" spc="-1" strike="noStrike">
                <a:solidFill>
                  <a:srgbClr val="000000"/>
                </a:solidFill>
                <a:latin typeface="New York"/>
                <a:ea typeface="ＭＳ Ｐゴシック"/>
              </a:rPr>
              <a:t>θ</a:t>
            </a:r>
            <a:r>
              <a:rPr b="0" lang="fr-FR" sz="2400" spc="-1" strike="noStrike">
                <a:solidFill>
                  <a:srgbClr val="000000"/>
                </a:solidFill>
                <a:latin typeface="Bookman Old Style"/>
                <a:ea typeface="ＭＳ Ｐゴシック"/>
              </a:rPr>
              <a:t>) = k</a:t>
            </a:r>
            <a:r>
              <a:rPr b="0" lang="fr-FR" sz="2400" spc="-1" strike="noStrike" baseline="-25000">
                <a:solidFill>
                  <a:srgbClr val="000000"/>
                </a:solidFill>
                <a:latin typeface="Bookman Old Style"/>
                <a:ea typeface="ＭＳ Ｐゴシック"/>
              </a:rPr>
              <a:t>a</a:t>
            </a:r>
            <a:r>
              <a:rPr b="0" lang="fr-FR" sz="2400" spc="-1" strike="noStrike">
                <a:solidFill>
                  <a:srgbClr val="000000"/>
                </a:solidFill>
                <a:latin typeface="Bookman Old Style"/>
                <a:ea typeface="ＭＳ Ｐゴシック"/>
              </a:rPr>
              <a:t>*I</a:t>
            </a:r>
            <a:r>
              <a:rPr b="0" lang="fr-FR" sz="2400" spc="-1" strike="noStrike" baseline="-25000">
                <a:solidFill>
                  <a:srgbClr val="000000"/>
                </a:solidFill>
                <a:latin typeface="Bookman Old Style"/>
                <a:ea typeface="ＭＳ Ｐゴシック"/>
              </a:rPr>
              <a:t>sa</a:t>
            </a:r>
            <a:r>
              <a:rPr b="0" lang="fr-FR" sz="2400" spc="-1" strike="noStrike">
                <a:solidFill>
                  <a:srgbClr val="000000"/>
                </a:solidFill>
                <a:latin typeface="Bookman Old Style"/>
                <a:ea typeface="ＭＳ Ｐゴシック"/>
              </a:rPr>
              <a:t> + k</a:t>
            </a:r>
            <a:r>
              <a:rPr b="0" lang="fr-FR" sz="2400" spc="-1" strike="noStrike" baseline="-25000">
                <a:solidFill>
                  <a:srgbClr val="000000"/>
                </a:solidFill>
                <a:latin typeface="Bookman Old Style"/>
                <a:ea typeface="ＭＳ Ｐゴシック"/>
              </a:rPr>
              <a:t>d</a:t>
            </a:r>
            <a:r>
              <a:rPr b="0" lang="fr-FR" sz="2400" spc="-1" strike="noStrike">
                <a:solidFill>
                  <a:srgbClr val="000000"/>
                </a:solidFill>
                <a:latin typeface="Bookman Old Style"/>
                <a:ea typeface="ＭＳ Ｐゴシック"/>
              </a:rPr>
              <a:t>*I</a:t>
            </a:r>
            <a:r>
              <a:rPr b="0" lang="fr-FR" sz="2400" spc="-1" strike="noStrike" baseline="-25000">
                <a:solidFill>
                  <a:srgbClr val="000000"/>
                </a:solidFill>
                <a:latin typeface="Bookman Old Style"/>
                <a:ea typeface="ＭＳ Ｐゴシック"/>
              </a:rPr>
              <a:t>p</a:t>
            </a:r>
            <a:r>
              <a:rPr b="0" lang="fr-FR" sz="2400" spc="-1" strike="noStrike">
                <a:solidFill>
                  <a:srgbClr val="000000"/>
                </a:solidFill>
                <a:latin typeface="Bookman Old Style"/>
                <a:ea typeface="ＭＳ Ｐゴシック"/>
              </a:rPr>
              <a:t>*N.L</a:t>
            </a:r>
            <a:endParaRPr b="0" lang="fr-FR" sz="2400" spc="-1" strike="noStrike">
              <a:latin typeface="Arial"/>
            </a:endParaRPr>
          </a:p>
          <a:p>
            <a:pPr>
              <a:lnSpc>
                <a:spcPct val="100000"/>
              </a:lnSpc>
            </a:pPr>
            <a:endParaRPr b="0" lang="fr-FR" sz="2400" spc="-1" strike="noStrike">
              <a:latin typeface="Arial"/>
            </a:endParaRPr>
          </a:p>
        </p:txBody>
      </p:sp>
      <p:sp>
        <p:nvSpPr>
          <p:cNvPr id="664"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B247820B-FFAD-4327-A411-579165E4FE8F}"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665"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6"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RÉFLEXION SPÉCULAIRE</a:t>
            </a:r>
            <a:endParaRPr b="0" lang="en-US" sz="3200" spc="-1" strike="noStrike">
              <a:solidFill>
                <a:srgbClr val="000000"/>
              </a:solidFill>
              <a:latin typeface="Calibri"/>
            </a:endParaRPr>
          </a:p>
        </p:txBody>
      </p:sp>
      <p:sp>
        <p:nvSpPr>
          <p:cNvPr id="667"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Apparait sur les surfaces brillantes</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Pour une surface parfaitement lisse, il n’y a qu’une seule direction de réflexion</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Mais la rugosité de surfaces entraîne une réflexion selon plusieurs directions</a:t>
            </a:r>
            <a:endParaRPr b="0" lang="en-US" sz="3200" spc="-1" strike="noStrike">
              <a:solidFill>
                <a:srgbClr val="000000"/>
              </a:solidFill>
              <a:latin typeface="Avenir Next Condensed Regular"/>
            </a:endParaRPr>
          </a:p>
        </p:txBody>
      </p:sp>
      <p:sp>
        <p:nvSpPr>
          <p:cNvPr id="668"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636B058A-7230-4AE8-87BD-C1D164A86BC3}"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grpSp>
        <p:nvGrpSpPr>
          <p:cNvPr id="669" name="Group 4"/>
          <p:cNvGrpSpPr/>
          <p:nvPr/>
        </p:nvGrpSpPr>
        <p:grpSpPr>
          <a:xfrm>
            <a:off x="2555640" y="4005000"/>
            <a:ext cx="3421080" cy="2389680"/>
            <a:chOff x="2555640" y="4005000"/>
            <a:chExt cx="3421080" cy="2389680"/>
          </a:xfrm>
        </p:grpSpPr>
        <p:grpSp>
          <p:nvGrpSpPr>
            <p:cNvPr id="670" name="Group 5"/>
            <p:cNvGrpSpPr/>
            <p:nvPr/>
          </p:nvGrpSpPr>
          <p:grpSpPr>
            <a:xfrm>
              <a:off x="2555640" y="4005000"/>
              <a:ext cx="638280" cy="485640"/>
              <a:chOff x="2555640" y="4005000"/>
              <a:chExt cx="638280" cy="485640"/>
            </a:xfrm>
          </p:grpSpPr>
          <p:sp>
            <p:nvSpPr>
              <p:cNvPr id="671" name="Line 6"/>
              <p:cNvSpPr/>
              <p:nvPr/>
            </p:nvSpPr>
            <p:spPr>
              <a:xfrm>
                <a:off x="2601720" y="4034880"/>
                <a:ext cx="566640" cy="436680"/>
              </a:xfrm>
              <a:prstGeom prst="line">
                <a:avLst/>
              </a:prstGeom>
              <a:ln w="12600">
                <a:solidFill>
                  <a:srgbClr val="cf0e30"/>
                </a:solidFill>
                <a:round/>
              </a:ln>
            </p:spPr>
            <p:style>
              <a:lnRef idx="0"/>
              <a:fillRef idx="0"/>
              <a:effectRef idx="0"/>
              <a:fontRef idx="minor"/>
            </p:style>
          </p:sp>
          <p:sp>
            <p:nvSpPr>
              <p:cNvPr id="672" name="Line 7"/>
              <p:cNvSpPr/>
              <p:nvPr/>
            </p:nvSpPr>
            <p:spPr>
              <a:xfrm>
                <a:off x="2555640" y="4247640"/>
                <a:ext cx="638280" cy="360"/>
              </a:xfrm>
              <a:prstGeom prst="line">
                <a:avLst/>
              </a:prstGeom>
              <a:ln w="12600">
                <a:solidFill>
                  <a:srgbClr val="cf0e30"/>
                </a:solidFill>
                <a:round/>
              </a:ln>
            </p:spPr>
            <p:style>
              <a:lnRef idx="0"/>
              <a:fillRef idx="0"/>
              <a:effectRef idx="0"/>
              <a:fontRef idx="minor"/>
            </p:style>
          </p:sp>
          <p:sp>
            <p:nvSpPr>
              <p:cNvPr id="673" name="Line 8"/>
              <p:cNvSpPr/>
              <p:nvPr/>
            </p:nvSpPr>
            <p:spPr>
              <a:xfrm flipH="1">
                <a:off x="2660400" y="4005000"/>
                <a:ext cx="409680" cy="476280"/>
              </a:xfrm>
              <a:prstGeom prst="line">
                <a:avLst/>
              </a:prstGeom>
              <a:ln w="12600">
                <a:solidFill>
                  <a:srgbClr val="cf0e30"/>
                </a:solidFill>
                <a:round/>
              </a:ln>
            </p:spPr>
            <p:style>
              <a:lnRef idx="0"/>
              <a:fillRef idx="0"/>
              <a:effectRef idx="0"/>
              <a:fontRef idx="minor"/>
            </p:style>
          </p:sp>
          <p:sp>
            <p:nvSpPr>
              <p:cNvPr id="674" name="Line 9"/>
              <p:cNvSpPr/>
              <p:nvPr/>
            </p:nvSpPr>
            <p:spPr>
              <a:xfrm>
                <a:off x="2755800" y="4028760"/>
                <a:ext cx="237960" cy="428400"/>
              </a:xfrm>
              <a:prstGeom prst="line">
                <a:avLst/>
              </a:prstGeom>
              <a:ln w="12600">
                <a:solidFill>
                  <a:srgbClr val="cf0e30"/>
                </a:solidFill>
                <a:round/>
              </a:ln>
            </p:spPr>
            <p:style>
              <a:lnRef idx="0"/>
              <a:fillRef idx="0"/>
              <a:effectRef idx="0"/>
              <a:fontRef idx="minor"/>
            </p:style>
          </p:sp>
          <p:sp>
            <p:nvSpPr>
              <p:cNvPr id="675" name="Line 10"/>
              <p:cNvSpPr/>
              <p:nvPr/>
            </p:nvSpPr>
            <p:spPr>
              <a:xfrm flipH="1">
                <a:off x="2808000" y="4024080"/>
                <a:ext cx="138240" cy="447480"/>
              </a:xfrm>
              <a:prstGeom prst="line">
                <a:avLst/>
              </a:prstGeom>
              <a:ln w="12600">
                <a:solidFill>
                  <a:srgbClr val="cf0e30"/>
                </a:solidFill>
                <a:round/>
              </a:ln>
            </p:spPr>
            <p:style>
              <a:lnRef idx="0"/>
              <a:fillRef idx="0"/>
              <a:effectRef idx="0"/>
              <a:fontRef idx="minor"/>
            </p:style>
          </p:sp>
          <p:sp>
            <p:nvSpPr>
              <p:cNvPr id="676" name="Line 11"/>
              <p:cNvSpPr/>
              <p:nvPr/>
            </p:nvSpPr>
            <p:spPr>
              <a:xfrm>
                <a:off x="2869920" y="4019040"/>
                <a:ext cx="14400" cy="471600"/>
              </a:xfrm>
              <a:prstGeom prst="line">
                <a:avLst/>
              </a:prstGeom>
              <a:ln w="12600">
                <a:solidFill>
                  <a:srgbClr val="cf0e30"/>
                </a:solidFill>
                <a:round/>
              </a:ln>
            </p:spPr>
            <p:style>
              <a:lnRef idx="0"/>
              <a:fillRef idx="0"/>
              <a:effectRef idx="0"/>
              <a:fontRef idx="minor"/>
            </p:style>
          </p:sp>
          <p:sp>
            <p:nvSpPr>
              <p:cNvPr id="677" name="Line 12"/>
              <p:cNvSpPr/>
              <p:nvPr/>
            </p:nvSpPr>
            <p:spPr>
              <a:xfrm>
                <a:off x="2650680" y="4171680"/>
                <a:ext cx="457200" cy="152280"/>
              </a:xfrm>
              <a:prstGeom prst="line">
                <a:avLst/>
              </a:prstGeom>
              <a:ln w="12600">
                <a:solidFill>
                  <a:srgbClr val="cf0e30"/>
                </a:solidFill>
                <a:round/>
              </a:ln>
            </p:spPr>
            <p:style>
              <a:lnRef idx="0"/>
              <a:fillRef idx="0"/>
              <a:effectRef idx="0"/>
              <a:fontRef idx="minor"/>
            </p:style>
          </p:sp>
          <p:sp>
            <p:nvSpPr>
              <p:cNvPr id="678" name="Line 13"/>
              <p:cNvSpPr/>
              <p:nvPr/>
            </p:nvSpPr>
            <p:spPr>
              <a:xfrm flipV="1">
                <a:off x="2660400" y="4136760"/>
                <a:ext cx="428760" cy="204840"/>
              </a:xfrm>
              <a:prstGeom prst="line">
                <a:avLst/>
              </a:prstGeom>
              <a:ln w="12600">
                <a:solidFill>
                  <a:srgbClr val="cf0e30"/>
                </a:solidFill>
                <a:round/>
              </a:ln>
            </p:spPr>
            <p:style>
              <a:lnRef idx="0"/>
              <a:fillRef idx="0"/>
              <a:effectRef idx="0"/>
              <a:fontRef idx="minor"/>
            </p:style>
          </p:sp>
          <p:sp>
            <p:nvSpPr>
              <p:cNvPr id="679" name="CustomShape 14"/>
              <p:cNvSpPr/>
              <p:nvPr/>
            </p:nvSpPr>
            <p:spPr>
              <a:xfrm>
                <a:off x="2700360" y="4073400"/>
                <a:ext cx="344160" cy="329760"/>
              </a:xfrm>
              <a:prstGeom prst="ellipse">
                <a:avLst/>
              </a:prstGeom>
              <a:gradFill rotWithShape="0">
                <a:gsLst>
                  <a:gs pos="0">
                    <a:srgbClr val="f7c5ce"/>
                  </a:gs>
                  <a:gs pos="100000">
                    <a:srgbClr val="e5405d"/>
                  </a:gs>
                </a:gsLst>
                <a:lin ang="0"/>
              </a:gradFill>
              <a:ln w="12600">
                <a:solidFill>
                  <a:srgbClr val="cf0e30"/>
                </a:solidFill>
                <a:round/>
              </a:ln>
            </p:spPr>
            <p:style>
              <a:lnRef idx="0"/>
              <a:fillRef idx="0"/>
              <a:effectRef idx="0"/>
              <a:fontRef idx="minor"/>
            </p:style>
          </p:sp>
        </p:grpSp>
        <p:grpSp>
          <p:nvGrpSpPr>
            <p:cNvPr id="680" name="Group 15"/>
            <p:cNvGrpSpPr/>
            <p:nvPr/>
          </p:nvGrpSpPr>
          <p:grpSpPr>
            <a:xfrm>
              <a:off x="3190680" y="5649840"/>
              <a:ext cx="2558520" cy="387000"/>
              <a:chOff x="3190680" y="5649840"/>
              <a:chExt cx="2558520" cy="387000"/>
            </a:xfrm>
          </p:grpSpPr>
          <p:sp>
            <p:nvSpPr>
              <p:cNvPr id="681" name="CustomShape 16"/>
              <p:cNvSpPr/>
              <p:nvPr/>
            </p:nvSpPr>
            <p:spPr>
              <a:xfrm>
                <a:off x="3190680" y="5649840"/>
                <a:ext cx="2558520" cy="387000"/>
              </a:xfrm>
              <a:prstGeom prst="rect">
                <a:avLst/>
              </a:prstGeom>
              <a:pattFill prst="wdUpDiag">
                <a:fgClr>
                  <a:srgbClr val="2c7c9f"/>
                </a:fgClr>
                <a:bgClr>
                  <a:srgbClr val="ffffff"/>
                </a:bgClr>
              </a:pattFill>
              <a:ln w="12600">
                <a:solidFill>
                  <a:schemeClr val="bg1"/>
                </a:solidFill>
                <a:miter/>
              </a:ln>
            </p:spPr>
            <p:style>
              <a:lnRef idx="0"/>
              <a:fillRef idx="0"/>
              <a:effectRef idx="0"/>
              <a:fontRef idx="minor"/>
            </p:style>
          </p:sp>
          <p:sp>
            <p:nvSpPr>
              <p:cNvPr id="682" name="Line 17"/>
              <p:cNvSpPr/>
              <p:nvPr/>
            </p:nvSpPr>
            <p:spPr>
              <a:xfrm>
                <a:off x="3207960" y="5657400"/>
                <a:ext cx="2533680" cy="360"/>
              </a:xfrm>
              <a:prstGeom prst="line">
                <a:avLst/>
              </a:prstGeom>
              <a:ln w="25560">
                <a:solidFill>
                  <a:schemeClr val="accent1"/>
                </a:solidFill>
                <a:round/>
              </a:ln>
            </p:spPr>
            <p:style>
              <a:lnRef idx="0"/>
              <a:fillRef idx="0"/>
              <a:effectRef idx="0"/>
              <a:fontRef idx="minor"/>
            </p:style>
          </p:sp>
        </p:grpSp>
        <p:sp>
          <p:nvSpPr>
            <p:cNvPr id="683" name="CustomShape 18"/>
            <p:cNvSpPr/>
            <p:nvPr/>
          </p:nvSpPr>
          <p:spPr>
            <a:xfrm rot="2040000">
              <a:off x="4433760" y="4215960"/>
              <a:ext cx="672840" cy="1510920"/>
            </a:xfrm>
            <a:prstGeom prst="ellipse">
              <a:avLst/>
            </a:prstGeom>
            <a:gradFill rotWithShape="0">
              <a:gsLst>
                <a:gs pos="0">
                  <a:srgbClr val="ec788d"/>
                </a:gs>
                <a:gs pos="100000">
                  <a:srgbClr val="e5405d"/>
                </a:gs>
              </a:gsLst>
              <a:lin ang="18900000"/>
            </a:gradFill>
            <a:ln w="12600">
              <a:solidFill>
                <a:srgbClr val="cf0e30"/>
              </a:solidFill>
              <a:round/>
            </a:ln>
          </p:spPr>
          <p:style>
            <a:lnRef idx="0"/>
            <a:fillRef idx="0"/>
            <a:effectRef idx="0"/>
            <a:fontRef idx="minor"/>
          </p:style>
        </p:sp>
        <p:sp>
          <p:nvSpPr>
            <p:cNvPr id="684" name="Line 19"/>
            <p:cNvSpPr/>
            <p:nvPr/>
          </p:nvSpPr>
          <p:spPr>
            <a:xfrm>
              <a:off x="3246120" y="4571640"/>
              <a:ext cx="895320" cy="799920"/>
            </a:xfrm>
            <a:prstGeom prst="line">
              <a:avLst/>
            </a:prstGeom>
            <a:ln w="50760">
              <a:solidFill>
                <a:schemeClr val="tx1"/>
              </a:solidFill>
              <a:round/>
              <a:tailEnd len="lg" type="stealth" w="med"/>
            </a:ln>
          </p:spPr>
          <p:style>
            <a:lnRef idx="0"/>
            <a:fillRef idx="0"/>
            <a:effectRef idx="0"/>
            <a:fontRef idx="minor"/>
          </p:style>
        </p:sp>
        <p:sp>
          <p:nvSpPr>
            <p:cNvPr id="685" name="Line 20"/>
            <p:cNvSpPr/>
            <p:nvPr/>
          </p:nvSpPr>
          <p:spPr>
            <a:xfrm flipV="1">
              <a:off x="4417560" y="4323960"/>
              <a:ext cx="781200" cy="1314360"/>
            </a:xfrm>
            <a:prstGeom prst="line">
              <a:avLst/>
            </a:prstGeom>
            <a:ln w="12600">
              <a:solidFill>
                <a:schemeClr val="tx1"/>
              </a:solidFill>
              <a:round/>
              <a:tailEnd len="lg" type="stealth" w="med"/>
            </a:ln>
          </p:spPr>
          <p:style>
            <a:lnRef idx="0"/>
            <a:fillRef idx="0"/>
            <a:effectRef idx="0"/>
            <a:fontRef idx="minor"/>
          </p:style>
        </p:sp>
        <p:sp>
          <p:nvSpPr>
            <p:cNvPr id="686" name="Line 21"/>
            <p:cNvSpPr/>
            <p:nvPr/>
          </p:nvSpPr>
          <p:spPr>
            <a:xfrm flipV="1">
              <a:off x="4430520" y="4641480"/>
              <a:ext cx="850680" cy="996840"/>
            </a:xfrm>
            <a:prstGeom prst="line">
              <a:avLst/>
            </a:prstGeom>
            <a:ln w="12600">
              <a:solidFill>
                <a:schemeClr val="tx1"/>
              </a:solidFill>
              <a:round/>
              <a:tailEnd len="lg" type="stealth" w="med"/>
            </a:ln>
          </p:spPr>
          <p:style>
            <a:lnRef idx="0"/>
            <a:fillRef idx="0"/>
            <a:effectRef idx="0"/>
            <a:fontRef idx="minor"/>
          </p:style>
        </p:sp>
        <p:sp>
          <p:nvSpPr>
            <p:cNvPr id="687" name="Line 22"/>
            <p:cNvSpPr/>
            <p:nvPr/>
          </p:nvSpPr>
          <p:spPr>
            <a:xfrm flipV="1">
              <a:off x="4427280" y="4444560"/>
              <a:ext cx="371520" cy="1177920"/>
            </a:xfrm>
            <a:prstGeom prst="line">
              <a:avLst/>
            </a:prstGeom>
            <a:ln w="12600">
              <a:solidFill>
                <a:schemeClr val="tx1"/>
              </a:solidFill>
              <a:round/>
              <a:tailEnd len="lg" type="stealth" w="med"/>
            </a:ln>
          </p:spPr>
          <p:style>
            <a:lnRef idx="0"/>
            <a:fillRef idx="0"/>
            <a:effectRef idx="0"/>
            <a:fontRef idx="minor"/>
          </p:style>
        </p:sp>
        <p:sp>
          <p:nvSpPr>
            <p:cNvPr id="688" name="Line 23"/>
            <p:cNvSpPr/>
            <p:nvPr/>
          </p:nvSpPr>
          <p:spPr>
            <a:xfrm flipV="1">
              <a:off x="4430520" y="5371560"/>
              <a:ext cx="476280" cy="260640"/>
            </a:xfrm>
            <a:prstGeom prst="line">
              <a:avLst/>
            </a:prstGeom>
            <a:ln w="12600">
              <a:solidFill>
                <a:schemeClr val="tx1"/>
              </a:solidFill>
              <a:round/>
              <a:tailEnd len="lg" type="stealth" w="med"/>
            </a:ln>
          </p:spPr>
          <p:style>
            <a:lnRef idx="0"/>
            <a:fillRef idx="0"/>
            <a:effectRef idx="0"/>
            <a:fontRef idx="minor"/>
          </p:style>
        </p:sp>
        <p:sp>
          <p:nvSpPr>
            <p:cNvPr id="689" name="Line 24"/>
            <p:cNvSpPr/>
            <p:nvPr/>
          </p:nvSpPr>
          <p:spPr>
            <a:xfrm flipH="1" flipV="1">
              <a:off x="4316040" y="5162040"/>
              <a:ext cx="114480" cy="463680"/>
            </a:xfrm>
            <a:prstGeom prst="line">
              <a:avLst/>
            </a:prstGeom>
            <a:ln w="12600">
              <a:solidFill>
                <a:schemeClr val="tx1"/>
              </a:solidFill>
              <a:round/>
              <a:tailEnd len="lg" type="stealth" w="med"/>
            </a:ln>
          </p:spPr>
          <p:style>
            <a:lnRef idx="0"/>
            <a:fillRef idx="0"/>
            <a:effectRef idx="0"/>
            <a:fontRef idx="minor"/>
          </p:style>
        </p:sp>
        <p:sp>
          <p:nvSpPr>
            <p:cNvPr id="690" name="CustomShape 25"/>
            <p:cNvSpPr/>
            <p:nvPr/>
          </p:nvSpPr>
          <p:spPr>
            <a:xfrm>
              <a:off x="2846880" y="6027840"/>
              <a:ext cx="3129840" cy="366840"/>
            </a:xfrm>
            <a:prstGeom prst="rect">
              <a:avLst/>
            </a:prstGeom>
            <a:noFill/>
            <a:ln>
              <a:noFill/>
            </a:ln>
          </p:spPr>
          <p:style>
            <a:lnRef idx="0"/>
            <a:fillRef idx="0"/>
            <a:effectRef idx="0"/>
            <a:fontRef idx="minor"/>
          </p:style>
          <p:txBody>
            <a:bodyPr wrap="none" lIns="92160" rIns="92160" tIns="46080" bIns="46080"/>
            <a:p>
              <a:pPr>
                <a:lnSpc>
                  <a:spcPct val="100000"/>
                </a:lnSpc>
              </a:pPr>
              <a:r>
                <a:rPr b="1" lang="fr-FR" sz="1800" spc="-1" strike="noStrike">
                  <a:solidFill>
                    <a:srgbClr val="000000"/>
                  </a:solidFill>
                  <a:latin typeface="Times New Roman"/>
                  <a:ea typeface="ＭＳ Ｐゴシック"/>
                </a:rPr>
                <a:t>Réflexion spéculaire "diffuse"</a:t>
              </a:r>
              <a:endParaRPr b="0" lang="fr-FR" sz="1800" spc="-1" strike="noStrike">
                <a:latin typeface="Arial"/>
              </a:endParaRPr>
            </a:p>
          </p:txBody>
        </p:sp>
      </p:grpSp>
      <p:sp>
        <p:nvSpPr>
          <p:cNvPr id="691" name="TextShape 26"/>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2" name="Image 4" descr=""/>
          <p:cNvPicPr/>
          <p:nvPr/>
        </p:nvPicPr>
        <p:blipFill>
          <a:blip r:embed="rId1"/>
          <a:srcRect l="0" t="0" r="16283" b="5644"/>
          <a:stretch/>
        </p:blipFill>
        <p:spPr>
          <a:xfrm>
            <a:off x="539640" y="3573000"/>
            <a:ext cx="4161960" cy="2824560"/>
          </a:xfrm>
          <a:prstGeom prst="rect">
            <a:avLst/>
          </a:prstGeom>
          <a:ln>
            <a:noFill/>
          </a:ln>
        </p:spPr>
      </p:pic>
      <p:sp>
        <p:nvSpPr>
          <p:cNvPr id="693"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MODÈLE DE PHONG</a:t>
            </a:r>
            <a:endParaRPr b="0" lang="en-US" sz="3200" spc="-1" strike="noStrike">
              <a:solidFill>
                <a:srgbClr val="000000"/>
              </a:solidFill>
              <a:latin typeface="Calibri"/>
            </a:endParaRPr>
          </a:p>
        </p:txBody>
      </p:sp>
      <p:sp>
        <p:nvSpPr>
          <p:cNvPr id="694" name="TextShape 2"/>
          <p:cNvSpPr txBox="1"/>
          <p:nvPr/>
        </p:nvSpPr>
        <p:spPr>
          <a:xfrm>
            <a:off x="251640" y="1148760"/>
            <a:ext cx="7619760" cy="4800240"/>
          </a:xfrm>
          <a:prstGeom prst="rect">
            <a:avLst/>
          </a:prstGeom>
          <a:noFill/>
          <a:ln>
            <a:noFill/>
          </a:ln>
        </p:spPr>
        <p:txBody>
          <a:bodyPr>
            <a:normAutofit/>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Bookman Old Style"/>
              </a:rPr>
              <a:t>I</a:t>
            </a:r>
            <a:r>
              <a:rPr b="0" lang="en-US" sz="3200" spc="-1" strike="noStrike" baseline="-25000">
                <a:solidFill>
                  <a:srgbClr val="000000"/>
                </a:solidFill>
                <a:latin typeface="Bookman Old Style"/>
              </a:rPr>
              <a:t>s</a:t>
            </a:r>
            <a:r>
              <a:rPr b="0" lang="en-US" sz="3200" spc="-1" strike="noStrike">
                <a:solidFill>
                  <a:srgbClr val="000000"/>
                </a:solidFill>
                <a:latin typeface="Avenir Next Condensed Regular"/>
              </a:rPr>
              <a:t> : lumière spéculaire</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n contrôle la rugosité de la surface</a:t>
            </a:r>
            <a:endParaRPr b="0" lang="en-US" sz="3200" spc="-1" strike="noStrike">
              <a:solidFill>
                <a:srgbClr val="000000"/>
              </a:solidFill>
              <a:latin typeface="Avenir Next Condensed Regular"/>
            </a:endParaRPr>
          </a:p>
        </p:txBody>
      </p:sp>
      <p:sp>
        <p:nvSpPr>
          <p:cNvPr id="695"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77477307-3D1B-4135-ACE4-8762FBD24F5F}"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696" name="CustomShape 4"/>
          <p:cNvSpPr/>
          <p:nvPr/>
        </p:nvSpPr>
        <p:spPr>
          <a:xfrm>
            <a:off x="1563480" y="2814120"/>
            <a:ext cx="5384520" cy="871560"/>
          </a:xfrm>
          <a:prstGeom prst="rect">
            <a:avLst/>
          </a:prstGeom>
          <a:noFill/>
          <a:ln>
            <a:noFill/>
          </a:ln>
        </p:spPr>
        <p:style>
          <a:lnRef idx="0"/>
          <a:fillRef idx="0"/>
          <a:effectRef idx="0"/>
          <a:fontRef idx="minor"/>
        </p:style>
        <p:txBody>
          <a:bodyPr lIns="90000" rIns="90000" tIns="45000" bIns="45000"/>
          <a:p>
            <a:pPr>
              <a:lnSpc>
                <a:spcPct val="100000"/>
              </a:lnSpc>
            </a:pPr>
            <a:r>
              <a:rPr b="0" lang="fr-FR" sz="2400" spc="-1" strike="noStrike">
                <a:solidFill>
                  <a:srgbClr val="000000"/>
                </a:solidFill>
                <a:latin typeface="Bookman Old Style"/>
                <a:ea typeface="ＭＳ Ｐゴシック"/>
              </a:rPr>
              <a:t>I</a:t>
            </a:r>
            <a:r>
              <a:rPr b="0" lang="fr-FR" sz="2400" spc="-1" strike="noStrike" baseline="-25000">
                <a:solidFill>
                  <a:srgbClr val="000000"/>
                </a:solidFill>
                <a:latin typeface="Bookman Old Style"/>
                <a:ea typeface="ＭＳ Ｐゴシック"/>
              </a:rPr>
              <a:t>s</a:t>
            </a:r>
            <a:r>
              <a:rPr b="0" lang="fr-FR" sz="2400" spc="-1" strike="noStrike">
                <a:solidFill>
                  <a:srgbClr val="000000"/>
                </a:solidFill>
                <a:latin typeface="Bookman Old Style"/>
                <a:ea typeface="ＭＳ Ｐゴシック"/>
              </a:rPr>
              <a:t> =  I</a:t>
            </a:r>
            <a:r>
              <a:rPr b="0" lang="fr-FR" sz="2400" spc="-1" strike="noStrike" baseline="-25000">
                <a:solidFill>
                  <a:srgbClr val="000000"/>
                </a:solidFill>
                <a:latin typeface="Bookman Old Style"/>
                <a:ea typeface="ＭＳ Ｐゴシック"/>
              </a:rPr>
              <a:t>p</a:t>
            </a:r>
            <a:r>
              <a:rPr b="0" lang="fr-FR" sz="2400" spc="-1" strike="noStrike">
                <a:solidFill>
                  <a:srgbClr val="000000"/>
                </a:solidFill>
                <a:latin typeface="Bookman Old Style"/>
                <a:ea typeface="ＭＳ Ｐゴシック"/>
              </a:rPr>
              <a:t>*k</a:t>
            </a:r>
            <a:r>
              <a:rPr b="0" lang="fr-FR" sz="2400" spc="-1" strike="noStrike" baseline="-25000">
                <a:solidFill>
                  <a:srgbClr val="000000"/>
                </a:solidFill>
                <a:latin typeface="Bookman Old Style"/>
                <a:ea typeface="ＭＳ Ｐゴシック"/>
              </a:rPr>
              <a:t>s</a:t>
            </a:r>
            <a:r>
              <a:rPr b="0" lang="fr-FR" sz="2400" spc="-1" strike="noStrike">
                <a:solidFill>
                  <a:srgbClr val="000000"/>
                </a:solidFill>
                <a:latin typeface="Bookman Old Style"/>
                <a:ea typeface="ＭＳ Ｐゴシック"/>
              </a:rPr>
              <a:t>*(cos </a:t>
            </a:r>
            <a:r>
              <a:rPr b="0" lang="fr-FR" sz="2400" spc="-1" strike="noStrike">
                <a:solidFill>
                  <a:srgbClr val="000000"/>
                </a:solidFill>
                <a:latin typeface="Lucida Grande"/>
                <a:ea typeface="Lucida Grande"/>
              </a:rPr>
              <a:t>α</a:t>
            </a:r>
            <a:r>
              <a:rPr b="0" lang="fr-FR" sz="2400" spc="-1" strike="noStrike">
                <a:solidFill>
                  <a:srgbClr val="000000"/>
                </a:solidFill>
                <a:latin typeface="Bookman Old Style"/>
                <a:ea typeface="ＭＳ Ｐゴシック"/>
              </a:rPr>
              <a:t>)</a:t>
            </a:r>
            <a:r>
              <a:rPr b="0" lang="fr-FR" sz="2400" spc="-1" strike="noStrike" baseline="30000">
                <a:solidFill>
                  <a:srgbClr val="000000"/>
                </a:solidFill>
                <a:latin typeface="Bookman Old Style"/>
                <a:ea typeface="ＭＳ Ｐゴシック"/>
              </a:rPr>
              <a:t>n  = </a:t>
            </a:r>
            <a:r>
              <a:rPr b="0" lang="fr-FR" sz="2400" spc="-1" strike="noStrike">
                <a:solidFill>
                  <a:srgbClr val="000000"/>
                </a:solidFill>
                <a:latin typeface="Bookman Old Style"/>
                <a:ea typeface="ＭＳ Ｐゴシック"/>
              </a:rPr>
              <a:t>I</a:t>
            </a:r>
            <a:r>
              <a:rPr b="0" lang="fr-FR" sz="2400" spc="-1" strike="noStrike" baseline="-25000">
                <a:solidFill>
                  <a:srgbClr val="000000"/>
                </a:solidFill>
                <a:latin typeface="Bookman Old Style"/>
                <a:ea typeface="ＭＳ Ｐゴシック"/>
              </a:rPr>
              <a:t>p</a:t>
            </a:r>
            <a:r>
              <a:rPr b="0" lang="fr-FR" sz="2400" spc="-1" strike="noStrike">
                <a:solidFill>
                  <a:srgbClr val="000000"/>
                </a:solidFill>
                <a:latin typeface="Bookman Old Style"/>
                <a:ea typeface="ＭＳ Ｐゴシック"/>
              </a:rPr>
              <a:t>*k</a:t>
            </a:r>
            <a:r>
              <a:rPr b="0" lang="fr-FR" sz="2400" spc="-1" strike="noStrike" baseline="-25000">
                <a:solidFill>
                  <a:srgbClr val="000000"/>
                </a:solidFill>
                <a:latin typeface="Bookman Old Style"/>
                <a:ea typeface="ＭＳ Ｐゴシック"/>
              </a:rPr>
              <a:t>s</a:t>
            </a:r>
            <a:r>
              <a:rPr b="0" lang="fr-FR" sz="2400" spc="-1" strike="noStrike">
                <a:solidFill>
                  <a:srgbClr val="000000"/>
                </a:solidFill>
                <a:latin typeface="Bookman Old Style"/>
                <a:ea typeface="ＭＳ Ｐゴシック"/>
              </a:rPr>
              <a:t>*(R.V)</a:t>
            </a:r>
            <a:r>
              <a:rPr b="0" lang="fr-FR" sz="2400" spc="-1" strike="noStrike" baseline="30000">
                <a:solidFill>
                  <a:srgbClr val="000000"/>
                </a:solidFill>
                <a:latin typeface="Bookman Old Style"/>
                <a:ea typeface="ＭＳ Ｐゴシック"/>
              </a:rPr>
              <a:t>n</a:t>
            </a:r>
            <a:endParaRPr b="0" lang="fr-FR" sz="2400" spc="-1" strike="noStrike">
              <a:latin typeface="Arial"/>
            </a:endParaRPr>
          </a:p>
          <a:p>
            <a:pPr>
              <a:lnSpc>
                <a:spcPct val="100000"/>
              </a:lnSpc>
            </a:pPr>
            <a:endParaRPr b="0" lang="fr-FR" sz="2400" spc="-1" strike="noStrike">
              <a:latin typeface="Arial"/>
            </a:endParaRPr>
          </a:p>
        </p:txBody>
      </p:sp>
      <p:sp>
        <p:nvSpPr>
          <p:cNvPr id="697" name="TextShape 5"/>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698" name="Image 8" descr=""/>
          <p:cNvPicPr/>
          <p:nvPr/>
        </p:nvPicPr>
        <p:blipFill>
          <a:blip r:embed="rId2"/>
          <a:srcRect l="69684" t="0" r="7804" b="18937"/>
          <a:stretch/>
        </p:blipFill>
        <p:spPr>
          <a:xfrm>
            <a:off x="5724000" y="4077000"/>
            <a:ext cx="2031480" cy="2027520"/>
          </a:xfrm>
          <a:prstGeom prst="rect">
            <a:avLst/>
          </a:prstGeom>
          <a:ln>
            <a:noFill/>
          </a:ln>
        </p:spPr>
      </p:pic>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MODÈLE DE PHONG</a:t>
            </a:r>
            <a:endParaRPr b="0" lang="en-US" sz="3200" spc="-1" strike="noStrike">
              <a:solidFill>
                <a:srgbClr val="000000"/>
              </a:solidFill>
              <a:latin typeface="Calibri"/>
            </a:endParaRPr>
          </a:p>
        </p:txBody>
      </p:sp>
      <p:sp>
        <p:nvSpPr>
          <p:cNvPr id="700"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9E6A27F4-6980-4BEB-A51E-B2CD18243830}"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701" name="CustomShape 3"/>
          <p:cNvSpPr/>
          <p:nvPr/>
        </p:nvSpPr>
        <p:spPr>
          <a:xfrm>
            <a:off x="457200" y="1548720"/>
            <a:ext cx="8398440" cy="1237320"/>
          </a:xfrm>
          <a:prstGeom prst="rect">
            <a:avLst/>
          </a:prstGeom>
          <a:noFill/>
          <a:ln>
            <a:noFill/>
          </a:ln>
        </p:spPr>
        <p:style>
          <a:lnRef idx="0"/>
          <a:fillRef idx="0"/>
          <a:effectRef idx="0"/>
          <a:fontRef idx="minor"/>
        </p:style>
        <p:txBody>
          <a:bodyPr lIns="90000" rIns="90000" tIns="45000" bIns="45000"/>
          <a:p>
            <a:pPr>
              <a:lnSpc>
                <a:spcPct val="100000"/>
              </a:lnSpc>
            </a:pPr>
            <a:r>
              <a:rPr b="1" lang="fr-FR" sz="2400" spc="-1" strike="noStrike">
                <a:solidFill>
                  <a:srgbClr val="ff0000"/>
                </a:solidFill>
                <a:latin typeface="Bookman Old Style"/>
                <a:ea typeface="ＭＳ Ｐゴシック"/>
              </a:rPr>
              <a:t>I = I</a:t>
            </a:r>
            <a:r>
              <a:rPr b="1" lang="fr-FR" sz="2400" spc="-1" strike="noStrike" baseline="-25000">
                <a:solidFill>
                  <a:srgbClr val="ff0000"/>
                </a:solidFill>
                <a:latin typeface="Bookman Old Style"/>
                <a:ea typeface="ＭＳ Ｐゴシック"/>
              </a:rPr>
              <a:t>amb</a:t>
            </a:r>
            <a:r>
              <a:rPr b="1" lang="fr-FR" sz="2400" spc="-1" strike="noStrike">
                <a:solidFill>
                  <a:srgbClr val="ff0000"/>
                </a:solidFill>
                <a:latin typeface="Bookman Old Style"/>
                <a:ea typeface="ＭＳ Ｐゴシック"/>
              </a:rPr>
              <a:t> + I</a:t>
            </a:r>
            <a:r>
              <a:rPr b="1" lang="fr-FR" sz="2400" spc="-1" strike="noStrike" baseline="-25000">
                <a:solidFill>
                  <a:srgbClr val="ff0000"/>
                </a:solidFill>
                <a:latin typeface="Bookman Old Style"/>
                <a:ea typeface="ＭＳ Ｐゴシック"/>
              </a:rPr>
              <a:t>diff </a:t>
            </a:r>
            <a:r>
              <a:rPr b="1" lang="fr-FR" sz="2400" spc="-1" strike="noStrike">
                <a:solidFill>
                  <a:srgbClr val="ff0000"/>
                </a:solidFill>
                <a:latin typeface="Bookman Old Style"/>
                <a:ea typeface="ＭＳ Ｐゴシック"/>
              </a:rPr>
              <a:t>+ I</a:t>
            </a:r>
            <a:r>
              <a:rPr b="1" lang="fr-FR" sz="2400" spc="-1" strike="noStrike" baseline="-25000">
                <a:solidFill>
                  <a:srgbClr val="ff0000"/>
                </a:solidFill>
                <a:latin typeface="Bookman Old Style"/>
                <a:ea typeface="ＭＳ Ｐゴシック"/>
              </a:rPr>
              <a:t>spec</a:t>
            </a:r>
            <a:r>
              <a:rPr b="1" lang="fr-FR" sz="2400" spc="-1" strike="noStrike">
                <a:solidFill>
                  <a:srgbClr val="ff0000"/>
                </a:solidFill>
                <a:latin typeface="Bookman Old Style"/>
                <a:ea typeface="ＭＳ Ｐゴシック"/>
              </a:rPr>
              <a:t> = </a:t>
            </a:r>
            <a:r>
              <a:rPr b="0" lang="fr-FR" sz="2400" spc="-1" strike="noStrike">
                <a:solidFill>
                  <a:srgbClr val="000000"/>
                </a:solidFill>
                <a:latin typeface="Bookman Old Style"/>
                <a:ea typeface="ＭＳ Ｐゴシック"/>
              </a:rPr>
              <a:t>k</a:t>
            </a:r>
            <a:r>
              <a:rPr b="0" lang="fr-FR" sz="2400" spc="-1" strike="noStrike" baseline="-25000">
                <a:solidFill>
                  <a:srgbClr val="000000"/>
                </a:solidFill>
                <a:latin typeface="Bookman Old Style"/>
                <a:ea typeface="ＭＳ Ｐゴシック"/>
              </a:rPr>
              <a:t>a</a:t>
            </a:r>
            <a:r>
              <a:rPr b="0" lang="fr-FR" sz="2400" spc="-1" strike="noStrike">
                <a:solidFill>
                  <a:srgbClr val="000000"/>
                </a:solidFill>
                <a:latin typeface="Bookman Old Style"/>
                <a:ea typeface="ＭＳ Ｐゴシック"/>
              </a:rPr>
              <a:t>*I</a:t>
            </a:r>
            <a:r>
              <a:rPr b="0" lang="fr-FR" sz="2400" spc="-1" strike="noStrike" baseline="-25000">
                <a:solidFill>
                  <a:srgbClr val="000000"/>
                </a:solidFill>
                <a:latin typeface="Bookman Old Style"/>
                <a:ea typeface="ＭＳ Ｐゴシック"/>
              </a:rPr>
              <a:t>sa</a:t>
            </a:r>
            <a:r>
              <a:rPr b="0" lang="fr-FR" sz="2400" spc="-1" strike="noStrike">
                <a:solidFill>
                  <a:srgbClr val="000000"/>
                </a:solidFill>
                <a:latin typeface="Bookman Old Style"/>
                <a:ea typeface="ＭＳ Ｐゴシック"/>
              </a:rPr>
              <a:t> + I</a:t>
            </a:r>
            <a:r>
              <a:rPr b="0" lang="fr-FR" sz="2400" spc="-1" strike="noStrike" baseline="-25000">
                <a:solidFill>
                  <a:srgbClr val="000000"/>
                </a:solidFill>
                <a:latin typeface="Bookman Old Style"/>
                <a:ea typeface="ＭＳ Ｐゴシック"/>
              </a:rPr>
              <a:t>p</a:t>
            </a:r>
            <a:r>
              <a:rPr b="0" lang="fr-FR" sz="2400" spc="-1" strike="noStrike">
                <a:solidFill>
                  <a:srgbClr val="000000"/>
                </a:solidFill>
                <a:latin typeface="Bookman Old Style"/>
                <a:ea typeface="ＭＳ Ｐゴシック"/>
              </a:rPr>
              <a:t>*(k</a:t>
            </a:r>
            <a:r>
              <a:rPr b="0" lang="fr-FR" sz="2400" spc="-1" strike="noStrike" baseline="-25000">
                <a:solidFill>
                  <a:srgbClr val="000000"/>
                </a:solidFill>
                <a:latin typeface="Bookman Old Style"/>
                <a:ea typeface="ＭＳ Ｐゴシック"/>
              </a:rPr>
              <a:t>d</a:t>
            </a:r>
            <a:r>
              <a:rPr b="0" lang="fr-FR" sz="2400" spc="-1" strike="noStrike">
                <a:solidFill>
                  <a:srgbClr val="000000"/>
                </a:solidFill>
                <a:latin typeface="Bookman Old Style"/>
                <a:ea typeface="ＭＳ Ｐゴシック"/>
              </a:rPr>
              <a:t>*N.L + k</a:t>
            </a:r>
            <a:r>
              <a:rPr b="0" lang="fr-FR" sz="2400" spc="-1" strike="noStrike" baseline="-25000">
                <a:solidFill>
                  <a:srgbClr val="000000"/>
                </a:solidFill>
                <a:latin typeface="Bookman Old Style"/>
                <a:ea typeface="ＭＳ Ｐゴシック"/>
              </a:rPr>
              <a:t>s</a:t>
            </a:r>
            <a:r>
              <a:rPr b="0" lang="fr-FR" sz="2400" spc="-1" strike="noStrike">
                <a:solidFill>
                  <a:srgbClr val="000000"/>
                </a:solidFill>
                <a:latin typeface="Bookman Old Style"/>
                <a:ea typeface="ＭＳ Ｐゴシック"/>
              </a:rPr>
              <a:t>*(R.V)</a:t>
            </a:r>
            <a:r>
              <a:rPr b="0" lang="fr-FR" sz="2400" spc="-1" strike="noStrike" baseline="30000">
                <a:solidFill>
                  <a:srgbClr val="000000"/>
                </a:solidFill>
                <a:latin typeface="Bookman Old Style"/>
                <a:ea typeface="ＭＳ Ｐゴシック"/>
              </a:rPr>
              <a:t>n</a:t>
            </a:r>
            <a:r>
              <a:rPr b="0" lang="fr-FR" sz="2400" spc="-1" strike="noStrike">
                <a:solidFill>
                  <a:srgbClr val="000000"/>
                </a:solidFill>
                <a:latin typeface="Bookman Old Style"/>
                <a:ea typeface="ＭＳ Ｐゴシック"/>
              </a:rPr>
              <a:t>)</a:t>
            </a:r>
            <a:endParaRPr b="0" lang="fr-FR" sz="2400" spc="-1" strike="noStrike">
              <a:latin typeface="Arial"/>
            </a:endParaRPr>
          </a:p>
          <a:p>
            <a:pPr>
              <a:lnSpc>
                <a:spcPct val="100000"/>
              </a:lnSpc>
            </a:pPr>
            <a:endParaRPr b="0" lang="fr-FR" sz="2400" spc="-1" strike="noStrike">
              <a:latin typeface="Arial"/>
            </a:endParaRPr>
          </a:p>
          <a:p>
            <a:pPr>
              <a:lnSpc>
                <a:spcPct val="100000"/>
              </a:lnSpc>
            </a:pPr>
            <a:endParaRPr b="0" lang="fr-FR" sz="2400" spc="-1" strike="noStrike">
              <a:latin typeface="Arial"/>
            </a:endParaRPr>
          </a:p>
        </p:txBody>
      </p:sp>
      <p:sp>
        <p:nvSpPr>
          <p:cNvPr id="702"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703" name="Picture 27" descr=""/>
          <p:cNvPicPr/>
          <p:nvPr/>
        </p:nvPicPr>
        <p:blipFill>
          <a:blip r:embed="rId1"/>
          <a:srcRect l="0" t="0" r="1922" b="0"/>
          <a:stretch/>
        </p:blipFill>
        <p:spPr>
          <a:xfrm>
            <a:off x="1547640" y="2493000"/>
            <a:ext cx="5184360" cy="3861000"/>
          </a:xfrm>
          <a:prstGeom prst="rect">
            <a:avLst/>
          </a:prstGeom>
          <a:ln>
            <a:noFill/>
          </a:ln>
        </p:spPr>
      </p:pic>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TextShape 1"/>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705"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AB8833E1-1EC7-4221-895E-46F923FB2DE4}"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706" name="Image 4" descr=""/>
          <p:cNvPicPr/>
          <p:nvPr/>
        </p:nvPicPr>
        <p:blipFill>
          <a:blip r:embed="rId1"/>
          <a:stretch/>
        </p:blipFill>
        <p:spPr>
          <a:xfrm>
            <a:off x="0" y="0"/>
            <a:ext cx="9143640" cy="6857640"/>
          </a:xfrm>
          <a:prstGeom prst="rect">
            <a:avLst/>
          </a:prstGeom>
          <a:ln>
            <a:noFill/>
          </a:ln>
        </p:spPr>
      </p:pic>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7"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MODÈLES D’OMBRAGE</a:t>
            </a:r>
            <a:endParaRPr b="0" lang="en-US" sz="3200" spc="-1" strike="noStrike">
              <a:solidFill>
                <a:srgbClr val="000000"/>
              </a:solidFill>
              <a:latin typeface="Calibri"/>
            </a:endParaRPr>
          </a:p>
        </p:txBody>
      </p:sp>
      <p:sp>
        <p:nvSpPr>
          <p:cNvPr id="708" name="TextShape 2"/>
          <p:cNvSpPr txBox="1"/>
          <p:nvPr/>
        </p:nvSpPr>
        <p:spPr>
          <a:xfrm>
            <a:off x="35640" y="1148760"/>
            <a:ext cx="7619760" cy="4800240"/>
          </a:xfrm>
          <a:prstGeom prst="rect">
            <a:avLst/>
          </a:prstGeom>
          <a:noFill/>
          <a:ln>
            <a:noFill/>
          </a:ln>
        </p:spPr>
        <p:txBody>
          <a:bodyPr>
            <a:normAutofit/>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Modèles locaux :</a:t>
            </a:r>
            <a:endParaRPr b="0" lang="en-US" sz="3200" spc="-1" strike="noStrike">
              <a:solidFill>
                <a:srgbClr val="000000"/>
              </a:solidFill>
              <a:latin typeface="Avenir Next Condensed Regular"/>
            </a:endParaRPr>
          </a:p>
          <a:p>
            <a:pPr lvl="1" marL="640080" indent="-228240">
              <a:lnSpc>
                <a:spcPct val="100000"/>
              </a:lnSpc>
              <a:spcBef>
                <a:spcPts val="641"/>
              </a:spcBef>
              <a:buClr>
                <a:srgbClr val="244a58"/>
              </a:buClr>
              <a:buFont typeface="Arial"/>
              <a:buChar char="•"/>
            </a:pPr>
            <a:r>
              <a:rPr b="0" lang="en-US" sz="3200" spc="-1" strike="noStrike">
                <a:solidFill>
                  <a:srgbClr val="000000"/>
                </a:solidFill>
                <a:latin typeface="Avenir Next Condensed Regular"/>
              </a:rPr>
              <a:t>Plat</a:t>
            </a:r>
            <a:endParaRPr b="0" lang="en-US" sz="3200" spc="-1" strike="noStrike">
              <a:solidFill>
                <a:srgbClr val="000000"/>
              </a:solidFill>
              <a:latin typeface="Avenir Next Condensed Regular"/>
            </a:endParaRPr>
          </a:p>
          <a:p>
            <a:pPr lvl="1" marL="640080" indent="-228240">
              <a:lnSpc>
                <a:spcPct val="100000"/>
              </a:lnSpc>
              <a:spcBef>
                <a:spcPts val="641"/>
              </a:spcBef>
              <a:buClr>
                <a:srgbClr val="244a58"/>
              </a:buClr>
              <a:buFont typeface="Arial"/>
              <a:buChar char="•"/>
            </a:pPr>
            <a:r>
              <a:rPr b="0" lang="en-US" sz="3200" spc="-1" strike="noStrike">
                <a:solidFill>
                  <a:srgbClr val="000000"/>
                </a:solidFill>
                <a:latin typeface="Avenir Next Condensed Regular"/>
              </a:rPr>
              <a:t>Gouraud</a:t>
            </a:r>
            <a:endParaRPr b="0" lang="en-US" sz="3200" spc="-1" strike="noStrike">
              <a:solidFill>
                <a:srgbClr val="000000"/>
              </a:solidFill>
              <a:latin typeface="Avenir Next Condensed Regular"/>
            </a:endParaRPr>
          </a:p>
          <a:p>
            <a:pPr lvl="1" marL="640080" indent="-228240">
              <a:lnSpc>
                <a:spcPct val="100000"/>
              </a:lnSpc>
              <a:spcBef>
                <a:spcPts val="641"/>
              </a:spcBef>
              <a:buClr>
                <a:srgbClr val="244a58"/>
              </a:buClr>
              <a:buFont typeface="Arial"/>
              <a:buChar char="•"/>
            </a:pPr>
            <a:r>
              <a:rPr b="0" lang="en-US" sz="3200" spc="-1" strike="noStrike">
                <a:solidFill>
                  <a:srgbClr val="000000"/>
                </a:solidFill>
                <a:latin typeface="Avenir Next Condensed Regular"/>
              </a:rPr>
              <a:t>Phong</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Modèles globaux d’illumination </a:t>
            </a:r>
            <a:endParaRPr b="0" lang="en-US" sz="3200" spc="-1" strike="noStrike">
              <a:solidFill>
                <a:srgbClr val="000000"/>
              </a:solidFill>
              <a:latin typeface="Avenir Next Condensed Regular"/>
            </a:endParaRPr>
          </a:p>
          <a:p>
            <a:pPr lvl="1" marL="640080" indent="-228240">
              <a:lnSpc>
                <a:spcPct val="100000"/>
              </a:lnSpc>
              <a:spcBef>
                <a:spcPts val="641"/>
              </a:spcBef>
              <a:buClr>
                <a:srgbClr val="244a58"/>
              </a:buClr>
              <a:buFont typeface="Arial"/>
              <a:buChar char="•"/>
            </a:pPr>
            <a:r>
              <a:rPr b="0" lang="en-US" sz="3200" spc="-1" strike="noStrike">
                <a:solidFill>
                  <a:srgbClr val="000000"/>
                </a:solidFill>
                <a:latin typeface="Avenir Next Condensed Regular"/>
              </a:rPr>
              <a:t>Lancer de rayons</a:t>
            </a:r>
            <a:endParaRPr b="0" lang="en-US" sz="3200" spc="-1" strike="noStrike">
              <a:solidFill>
                <a:srgbClr val="000000"/>
              </a:solidFill>
              <a:latin typeface="Avenir Next Condensed Regular"/>
            </a:endParaRPr>
          </a:p>
          <a:p>
            <a:pPr lvl="1" marL="640080" indent="-228240">
              <a:lnSpc>
                <a:spcPct val="100000"/>
              </a:lnSpc>
              <a:spcBef>
                <a:spcPts val="641"/>
              </a:spcBef>
              <a:buClr>
                <a:srgbClr val="244a58"/>
              </a:buClr>
              <a:buFont typeface="Arial"/>
              <a:buChar char="•"/>
            </a:pPr>
            <a:r>
              <a:rPr b="0" lang="en-US" sz="3200" spc="-1" strike="noStrike">
                <a:solidFill>
                  <a:srgbClr val="000000"/>
                </a:solidFill>
                <a:latin typeface="Avenir Next Condensed Regular"/>
              </a:rPr>
              <a:t>Radiosité</a:t>
            </a:r>
            <a:endParaRPr b="0" lang="en-US" sz="3200" spc="-1" strike="noStrike">
              <a:solidFill>
                <a:srgbClr val="000000"/>
              </a:solidFill>
              <a:latin typeface="Avenir Next Condensed Regular"/>
            </a:endParaRPr>
          </a:p>
          <a:p>
            <a:pPr marL="411480">
              <a:lnSpc>
                <a:spcPct val="100000"/>
              </a:lnSpc>
              <a:spcBef>
                <a:spcPts val="641"/>
              </a:spcBef>
            </a:pPr>
            <a:r>
              <a:rPr b="0" lang="en-US" sz="3200" spc="-1" strike="noStrike">
                <a:solidFill>
                  <a:srgbClr val="000000"/>
                </a:solidFill>
                <a:latin typeface="Avenir Next Condensed Regular"/>
              </a:rPr>
              <a:t>-&gt; réflexion, réfraction, ombres</a:t>
            </a:r>
            <a:endParaRPr b="0" lang="en-US" sz="3200" spc="-1" strike="noStrike">
              <a:solidFill>
                <a:srgbClr val="000000"/>
              </a:solidFill>
              <a:latin typeface="Avenir Next Condensed Regular"/>
            </a:endParaRPr>
          </a:p>
        </p:txBody>
      </p:sp>
      <p:sp>
        <p:nvSpPr>
          <p:cNvPr id="709"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9973212D-15B8-4C7A-B689-6D39B73196A8}"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710"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711" name="Image 2" descr=""/>
          <p:cNvPicPr/>
          <p:nvPr/>
        </p:nvPicPr>
        <p:blipFill>
          <a:blip r:embed="rId1"/>
          <a:stretch/>
        </p:blipFill>
        <p:spPr>
          <a:xfrm>
            <a:off x="4962960" y="836640"/>
            <a:ext cx="3454560" cy="2617200"/>
          </a:xfrm>
          <a:prstGeom prst="rect">
            <a:avLst/>
          </a:prstGeom>
          <a:ln>
            <a:noFill/>
          </a:ln>
        </p:spPr>
      </p:pic>
      <p:pic>
        <p:nvPicPr>
          <p:cNvPr id="712" name="Image 4" descr=""/>
          <p:cNvPicPr/>
          <p:nvPr/>
        </p:nvPicPr>
        <p:blipFill>
          <a:blip r:embed="rId2"/>
          <a:stretch/>
        </p:blipFill>
        <p:spPr>
          <a:xfrm>
            <a:off x="5004000" y="3789000"/>
            <a:ext cx="3295080" cy="2475720"/>
          </a:xfrm>
          <a:prstGeom prst="rect">
            <a:avLst/>
          </a:prstGeom>
          <a:ln>
            <a:noFill/>
          </a:ln>
        </p:spPr>
      </p:pic>
      <p:sp>
        <p:nvSpPr>
          <p:cNvPr id="713" name="CustomShape 5"/>
          <p:cNvSpPr/>
          <p:nvPr/>
        </p:nvSpPr>
        <p:spPr>
          <a:xfrm>
            <a:off x="0" y="6444000"/>
            <a:ext cx="8172000" cy="364680"/>
          </a:xfrm>
          <a:prstGeom prst="rect">
            <a:avLst/>
          </a:prstGeom>
          <a:noFill/>
          <a:ln>
            <a:noFill/>
          </a:ln>
        </p:spPr>
        <p:style>
          <a:lnRef idx="0"/>
          <a:fillRef idx="0"/>
          <a:effectRef idx="0"/>
          <a:fontRef idx="minor"/>
        </p:style>
        <p:txBody>
          <a:bodyPr lIns="90000" rIns="90000" tIns="45000" bIns="45000"/>
          <a:p>
            <a:pPr>
              <a:lnSpc>
                <a:spcPct val="100000"/>
              </a:lnSpc>
            </a:pPr>
            <a:r>
              <a:rPr b="0" i="1" lang="fr-FR" sz="1800" spc="-1" strike="noStrike">
                <a:solidFill>
                  <a:srgbClr val="000000"/>
                </a:solidFill>
                <a:latin typeface="Times New Roman"/>
                <a:ea typeface="ＭＳ Ｐゴシック"/>
              </a:rPr>
              <a:t>https://www.csl.cornell.edu/courses/cs5620/lectures/05_Illumination_and_Shading.pdf</a:t>
            </a:r>
            <a:endParaRPr b="0" lang="fr-FR" sz="1800" spc="-1" strike="noStrike">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ADOPTION</a:t>
            </a:r>
            <a:r>
              <a:rPr b="0" lang="en-US" sz="3600" spc="-97" strike="noStrike">
                <a:solidFill>
                  <a:srgbClr val="18579b"/>
                </a:solidFill>
                <a:latin typeface="Gill Sans"/>
              </a:rPr>
              <a:t> </a:t>
            </a:r>
            <a:r>
              <a:rPr b="0" lang="en-US" sz="3600" spc="-97" strike="noStrike">
                <a:solidFill>
                  <a:srgbClr val="18579b"/>
                </a:solidFill>
                <a:latin typeface="Avenir Next Condensed Demi Bold"/>
              </a:rPr>
              <a:t>GRAND</a:t>
            </a:r>
            <a:r>
              <a:rPr b="0" lang="en-US" sz="3600" spc="-97" strike="noStrike">
                <a:solidFill>
                  <a:srgbClr val="18579b"/>
                </a:solidFill>
                <a:latin typeface="Gill Sans"/>
              </a:rPr>
              <a:t> </a:t>
            </a:r>
            <a:r>
              <a:rPr b="0" lang="en-US" sz="3600" spc="-97" strike="noStrike">
                <a:solidFill>
                  <a:srgbClr val="18579b"/>
                </a:solidFill>
                <a:latin typeface="Avenir Next Condensed Demi Bold"/>
              </a:rPr>
              <a:t>PUBLIC</a:t>
            </a:r>
            <a:endParaRPr b="0" lang="en-US" sz="3600" spc="-1" strike="noStrike">
              <a:solidFill>
                <a:srgbClr val="000000"/>
              </a:solidFill>
              <a:latin typeface="Calibri"/>
            </a:endParaRPr>
          </a:p>
        </p:txBody>
      </p:sp>
      <p:sp>
        <p:nvSpPr>
          <p:cNvPr id="212"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B84F4F8B-4CA8-451E-A79D-210685FB2921}"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213"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214" name="CustomShape 4"/>
          <p:cNvSpPr/>
          <p:nvPr/>
        </p:nvSpPr>
        <p:spPr>
          <a:xfrm>
            <a:off x="3119400" y="6465960"/>
            <a:ext cx="542664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1800" spc="-1" strike="noStrike" baseline="30000">
                <a:solidFill>
                  <a:srgbClr val="000000"/>
                </a:solidFill>
                <a:latin typeface="Calibri"/>
                <a:ea typeface="ＭＳ Ｐゴシック"/>
              </a:rPr>
              <a:t> </a:t>
            </a:r>
            <a:r>
              <a:rPr b="0" lang="fr-FR" sz="1800" spc="-1" strike="noStrike" baseline="30000">
                <a:solidFill>
                  <a:srgbClr val="000000"/>
                </a:solidFill>
                <a:latin typeface="Calibri"/>
                <a:ea typeface="ＭＳ Ｐゴシック"/>
              </a:rPr>
              <a:t>Industry insights into the future of immersive technology, Perkins Coie –</a:t>
            </a:r>
            <a:r>
              <a:rPr b="0" lang="fr-FR" sz="1800" spc="-1" strike="noStrike">
                <a:solidFill>
                  <a:srgbClr val="000000"/>
                </a:solidFill>
                <a:latin typeface="Calibri"/>
                <a:ea typeface="ＭＳ Ｐゴシック"/>
              </a:rPr>
              <a:t> </a:t>
            </a:r>
            <a:r>
              <a:rPr b="0" lang="fr-FR" sz="1800" spc="-1" strike="noStrike" baseline="30000">
                <a:solidFill>
                  <a:srgbClr val="000000"/>
                </a:solidFill>
                <a:latin typeface="Calibri"/>
                <a:ea typeface="ＭＳ Ｐゴシック"/>
              </a:rPr>
              <a:t>2020</a:t>
            </a:r>
            <a:endParaRPr b="0" lang="fr-FR" sz="1800" spc="-1" strike="noStrike">
              <a:latin typeface="Arial"/>
            </a:endParaRPr>
          </a:p>
        </p:txBody>
      </p:sp>
      <p:pic>
        <p:nvPicPr>
          <p:cNvPr id="215" name="Image 4" descr=""/>
          <p:cNvPicPr/>
          <p:nvPr/>
        </p:nvPicPr>
        <p:blipFill>
          <a:blip r:embed="rId1"/>
          <a:srcRect l="0" t="0" r="5336" b="0"/>
          <a:stretch/>
        </p:blipFill>
        <p:spPr>
          <a:xfrm>
            <a:off x="0" y="914400"/>
            <a:ext cx="8460000" cy="489276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OMBRAGE PLAT</a:t>
            </a:r>
            <a:endParaRPr b="0" lang="en-US" sz="3200" spc="-1" strike="noStrike">
              <a:solidFill>
                <a:srgbClr val="000000"/>
              </a:solidFill>
              <a:latin typeface="Calibri"/>
            </a:endParaRPr>
          </a:p>
        </p:txBody>
      </p:sp>
      <p:sp>
        <p:nvSpPr>
          <p:cNvPr id="715" name="TextShape 2"/>
          <p:cNvSpPr txBox="1"/>
          <p:nvPr/>
        </p:nvSpPr>
        <p:spPr>
          <a:xfrm>
            <a:off x="251640" y="1148760"/>
            <a:ext cx="7619760" cy="4800240"/>
          </a:xfrm>
          <a:prstGeom prst="rect">
            <a:avLst/>
          </a:prstGeom>
          <a:noFill/>
          <a:ln>
            <a:noFill/>
          </a:ln>
        </p:spPr>
        <p:txBody>
          <a:bodyPr/>
          <a:p>
            <a:pPr>
              <a:lnSpc>
                <a:spcPct val="100000"/>
              </a:lnSpc>
              <a:spcBef>
                <a:spcPts val="641"/>
              </a:spcBef>
            </a:pPr>
            <a:r>
              <a:rPr b="0" lang="en-US" sz="3200" spc="-1" strike="noStrike">
                <a:solidFill>
                  <a:srgbClr val="000000"/>
                </a:solidFill>
                <a:latin typeface="Avenir Next Condensed Regular"/>
              </a:rPr>
              <a:t>(+) Méthode très rapide : l’intensité est la même pour tous les points d’une facette</a:t>
            </a:r>
            <a:endParaRPr b="0" lang="en-US" sz="3200" spc="-1" strike="noStrike">
              <a:solidFill>
                <a:srgbClr val="000000"/>
              </a:solidFill>
              <a:latin typeface="Avenir Next Condensed Regular"/>
            </a:endParaRPr>
          </a:p>
          <a:p>
            <a:pPr>
              <a:lnSpc>
                <a:spcPct val="100000"/>
              </a:lnSpc>
              <a:spcBef>
                <a:spcPts val="641"/>
              </a:spcBef>
            </a:pPr>
            <a:r>
              <a:rPr b="0" lang="en-US" sz="3200" spc="-1" strike="noStrike">
                <a:solidFill>
                  <a:srgbClr val="000000"/>
                </a:solidFill>
                <a:latin typeface="Avenir Next Condensed Regular"/>
              </a:rPr>
              <a:t>(-) Discontinuités : bandes de Mach</a:t>
            </a:r>
            <a:endParaRPr b="0" lang="en-US" sz="3200" spc="-1" strike="noStrike">
              <a:solidFill>
                <a:srgbClr val="000000"/>
              </a:solidFill>
              <a:latin typeface="Avenir Next Condensed Regular"/>
            </a:endParaRPr>
          </a:p>
        </p:txBody>
      </p:sp>
      <p:sp>
        <p:nvSpPr>
          <p:cNvPr id="716"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81864F82-639D-4F79-9FBA-4D025E2C72C0}"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717"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718" name="CustomShape 5"/>
          <p:cNvSpPr/>
          <p:nvPr/>
        </p:nvSpPr>
        <p:spPr>
          <a:xfrm>
            <a:off x="1259640" y="6488640"/>
            <a:ext cx="6049080" cy="364680"/>
          </a:xfrm>
          <a:prstGeom prst="rect">
            <a:avLst/>
          </a:prstGeom>
          <a:noFill/>
          <a:ln>
            <a:noFill/>
          </a:ln>
        </p:spPr>
        <p:style>
          <a:lnRef idx="0"/>
          <a:fillRef idx="0"/>
          <a:effectRef idx="0"/>
          <a:fontRef idx="minor"/>
        </p:style>
        <p:txBody>
          <a:bodyPr lIns="90000" rIns="90000" tIns="45000" bIns="45000"/>
          <a:p>
            <a:pPr>
              <a:lnSpc>
                <a:spcPct val="100000"/>
              </a:lnSpc>
            </a:pPr>
            <a:r>
              <a:rPr b="0" i="1" lang="fr-FR" sz="1800" spc="-1" strike="noStrike">
                <a:solidFill>
                  <a:srgbClr val="000000"/>
                </a:solidFill>
                <a:latin typeface="Times New Roman"/>
                <a:ea typeface="ＭＳ Ｐゴシック"/>
              </a:rPr>
              <a:t>https://commons.wikimedia.org/wiki/File:Shading_models.png</a:t>
            </a:r>
            <a:endParaRPr b="0" lang="fr-FR" sz="1800" spc="-1" strike="noStrike">
              <a:latin typeface="Arial"/>
            </a:endParaRPr>
          </a:p>
        </p:txBody>
      </p:sp>
      <p:pic>
        <p:nvPicPr>
          <p:cNvPr id="719" name="Image 5" descr=""/>
          <p:cNvPicPr/>
          <p:nvPr/>
        </p:nvPicPr>
        <p:blipFill>
          <a:blip r:embed="rId1"/>
          <a:srcRect l="0" t="0" r="67361" b="18747"/>
          <a:stretch/>
        </p:blipFill>
        <p:spPr>
          <a:xfrm>
            <a:off x="2267640" y="2997000"/>
            <a:ext cx="2984040" cy="2971440"/>
          </a:xfrm>
          <a:prstGeom prst="rect">
            <a:avLst/>
          </a:prstGeom>
          <a:ln>
            <a:noFill/>
          </a:ln>
        </p:spPr>
      </p:pic>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OMBRAGE GOURAUD</a:t>
            </a:r>
            <a:endParaRPr b="0" lang="en-US" sz="3200" spc="-1" strike="noStrike">
              <a:solidFill>
                <a:srgbClr val="000000"/>
              </a:solidFill>
              <a:latin typeface="Calibri"/>
            </a:endParaRPr>
          </a:p>
        </p:txBody>
      </p:sp>
      <p:sp>
        <p:nvSpPr>
          <p:cNvPr id="721" name="TextShape 2"/>
          <p:cNvSpPr txBox="1"/>
          <p:nvPr/>
        </p:nvSpPr>
        <p:spPr>
          <a:xfrm>
            <a:off x="251640" y="1148760"/>
            <a:ext cx="3960000" cy="4800240"/>
          </a:xfrm>
          <a:prstGeom prst="rect">
            <a:avLst/>
          </a:prstGeom>
          <a:noFill/>
          <a:ln>
            <a:noFill/>
          </a:ln>
        </p:spPr>
        <p:txBody>
          <a:bodyPr>
            <a:normAutofit/>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Henri Gouraud (1971)</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Réduire les discontinuités d’intensité </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Calculer l’intensité dans chaque sommet</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Interpoler l’intensité sur les arêtes reliant les sommets</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On interpole en chaque pixel les intensités des sommets </a:t>
            </a:r>
            <a:endParaRPr b="0" lang="en-US" sz="3200" spc="-1" strike="noStrike">
              <a:solidFill>
                <a:srgbClr val="000000"/>
              </a:solidFill>
              <a:latin typeface="Avenir Next Condensed Regular"/>
            </a:endParaRPr>
          </a:p>
          <a:p>
            <a:pPr>
              <a:lnSpc>
                <a:spcPct val="100000"/>
              </a:lnSpc>
              <a:spcBef>
                <a:spcPts val="641"/>
              </a:spcBef>
            </a:pPr>
            <a:endParaRPr b="0" lang="en-US" sz="3200" spc="-1" strike="noStrike">
              <a:solidFill>
                <a:srgbClr val="000000"/>
              </a:solidFill>
              <a:latin typeface="Avenir Next Condensed Regular"/>
            </a:endParaRPr>
          </a:p>
        </p:txBody>
      </p:sp>
      <p:sp>
        <p:nvSpPr>
          <p:cNvPr id="722"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EE85AB88-2881-4670-830C-60C86A241305}"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723"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724" name="Image 9" descr=""/>
          <p:cNvPicPr/>
          <p:nvPr/>
        </p:nvPicPr>
        <p:blipFill>
          <a:blip r:embed="rId1"/>
          <a:srcRect l="35187" t="0" r="33564" b="21644"/>
          <a:stretch/>
        </p:blipFill>
        <p:spPr>
          <a:xfrm>
            <a:off x="4932000" y="1628640"/>
            <a:ext cx="2857320" cy="2865600"/>
          </a:xfrm>
          <a:prstGeom prst="rect">
            <a:avLst/>
          </a:prstGeom>
          <a:ln>
            <a:noFill/>
          </a:ln>
        </p:spPr>
      </p:pic>
      <p:sp>
        <p:nvSpPr>
          <p:cNvPr id="725" name="CustomShape 5"/>
          <p:cNvSpPr/>
          <p:nvPr/>
        </p:nvSpPr>
        <p:spPr>
          <a:xfrm>
            <a:off x="1259640" y="6488640"/>
            <a:ext cx="6049080" cy="364680"/>
          </a:xfrm>
          <a:prstGeom prst="rect">
            <a:avLst/>
          </a:prstGeom>
          <a:noFill/>
          <a:ln>
            <a:noFill/>
          </a:ln>
        </p:spPr>
        <p:style>
          <a:lnRef idx="0"/>
          <a:fillRef idx="0"/>
          <a:effectRef idx="0"/>
          <a:fontRef idx="minor"/>
        </p:style>
        <p:txBody>
          <a:bodyPr lIns="90000" rIns="90000" tIns="45000" bIns="45000"/>
          <a:p>
            <a:pPr>
              <a:lnSpc>
                <a:spcPct val="100000"/>
              </a:lnSpc>
            </a:pPr>
            <a:r>
              <a:rPr b="0" i="1" lang="fr-FR" sz="1800" spc="-1" strike="noStrike">
                <a:solidFill>
                  <a:srgbClr val="000000"/>
                </a:solidFill>
                <a:latin typeface="Times New Roman"/>
                <a:ea typeface="ＭＳ Ｐゴシック"/>
              </a:rPr>
              <a:t>https://commons.wikimedia.org/wiki/File:Shading_models.png</a:t>
            </a:r>
            <a:endParaRPr b="0" lang="fr-FR" sz="1800" spc="-1" strike="noStrike">
              <a:latin typeface="Arial"/>
            </a:endParaRPr>
          </a:p>
        </p:txBody>
      </p:sp>
    </p:spTree>
  </p:cSld>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OMBRAGE GOURAUD</a:t>
            </a:r>
            <a:endParaRPr b="0" lang="en-US" sz="3200" spc="-1" strike="noStrike">
              <a:solidFill>
                <a:srgbClr val="000000"/>
              </a:solidFill>
              <a:latin typeface="Calibri"/>
            </a:endParaRPr>
          </a:p>
        </p:txBody>
      </p:sp>
      <p:sp>
        <p:nvSpPr>
          <p:cNvPr id="727" name="TextShape 2"/>
          <p:cNvSpPr txBox="1"/>
          <p:nvPr/>
        </p:nvSpPr>
        <p:spPr>
          <a:xfrm>
            <a:off x="251640" y="1148760"/>
            <a:ext cx="7619760" cy="4800240"/>
          </a:xfrm>
          <a:prstGeom prst="rect">
            <a:avLst/>
          </a:prstGeom>
          <a:noFill/>
          <a:ln>
            <a:noFill/>
          </a:ln>
        </p:spPr>
        <p:txBody>
          <a:bodyPr/>
          <a:p>
            <a:pPr>
              <a:lnSpc>
                <a:spcPct val="100000"/>
              </a:lnSpc>
              <a:spcBef>
                <a:spcPts val="641"/>
              </a:spcBef>
            </a:pPr>
            <a:r>
              <a:rPr b="0" lang="en-US" sz="3200" spc="-1" strike="noStrike">
                <a:solidFill>
                  <a:srgbClr val="000000"/>
                </a:solidFill>
                <a:latin typeface="Avenir Next Condensed Regular"/>
              </a:rPr>
              <a:t>(+) Plus beau que le plat, et il n’est pas vraiment beaucoup plus lent </a:t>
            </a:r>
            <a:endParaRPr b="0" lang="en-US" sz="3200" spc="-1" strike="noStrike">
              <a:solidFill>
                <a:srgbClr val="000000"/>
              </a:solidFill>
              <a:latin typeface="Avenir Next Condensed Regular"/>
            </a:endParaRPr>
          </a:p>
          <a:p>
            <a:pPr>
              <a:lnSpc>
                <a:spcPct val="100000"/>
              </a:lnSpc>
              <a:spcBef>
                <a:spcPts val="641"/>
              </a:spcBef>
            </a:pPr>
            <a:r>
              <a:rPr b="0" lang="en-US" sz="3200" spc="-1" strike="noStrike">
                <a:solidFill>
                  <a:srgbClr val="000000"/>
                </a:solidFill>
                <a:latin typeface="Avenir Next Condensed Regular"/>
              </a:rPr>
              <a:t>(-) Effet bande de Mach</a:t>
            </a:r>
            <a:endParaRPr b="0" lang="en-US" sz="3200" spc="-1" strike="noStrike">
              <a:solidFill>
                <a:srgbClr val="000000"/>
              </a:solidFill>
              <a:latin typeface="Avenir Next Condensed Regular"/>
            </a:endParaRPr>
          </a:p>
          <a:p>
            <a:pPr>
              <a:lnSpc>
                <a:spcPct val="100000"/>
              </a:lnSpc>
              <a:spcBef>
                <a:spcPts val="641"/>
              </a:spcBef>
            </a:pPr>
            <a:r>
              <a:rPr b="0" lang="en-US" sz="3200" spc="-1" strike="noStrike">
                <a:solidFill>
                  <a:srgbClr val="000000"/>
                </a:solidFill>
                <a:latin typeface="Avenir Next Condensed Regular"/>
              </a:rPr>
              <a:t>(-) L'ombrage de Gouraud n'est pas capable de représenter correctement la lumière spéculaire. </a:t>
            </a:r>
            <a:endParaRPr b="0" lang="en-US" sz="3200" spc="-1" strike="noStrike">
              <a:solidFill>
                <a:srgbClr val="000000"/>
              </a:solidFill>
              <a:latin typeface="Avenir Next Condensed Regular"/>
            </a:endParaRPr>
          </a:p>
        </p:txBody>
      </p:sp>
      <p:sp>
        <p:nvSpPr>
          <p:cNvPr id="728"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504A31AC-9BA7-4960-87B2-A78259F59048}"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729"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OMBRAGE PHONG</a:t>
            </a:r>
            <a:endParaRPr b="0" lang="en-US" sz="3200" spc="-1" strike="noStrike">
              <a:solidFill>
                <a:srgbClr val="000000"/>
              </a:solidFill>
              <a:latin typeface="Calibri"/>
            </a:endParaRPr>
          </a:p>
        </p:txBody>
      </p:sp>
      <p:sp>
        <p:nvSpPr>
          <p:cNvPr id="731" name="TextShape 2"/>
          <p:cNvSpPr txBox="1"/>
          <p:nvPr/>
        </p:nvSpPr>
        <p:spPr>
          <a:xfrm>
            <a:off x="251640" y="1148760"/>
            <a:ext cx="7619760" cy="69588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Interpolation des normales des sommets</a:t>
            </a:r>
            <a:endParaRPr b="0" lang="en-US" sz="3200" spc="-1" strike="noStrike">
              <a:solidFill>
                <a:srgbClr val="000000"/>
              </a:solidFill>
              <a:latin typeface="Avenir Next Condensed Regular"/>
            </a:endParaRPr>
          </a:p>
        </p:txBody>
      </p:sp>
      <p:sp>
        <p:nvSpPr>
          <p:cNvPr id="732"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D954B26B-0C74-4578-8B99-B62B4CB1B97E}"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733"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grpSp>
        <p:nvGrpSpPr>
          <p:cNvPr id="734" name="Group 5"/>
          <p:cNvGrpSpPr/>
          <p:nvPr/>
        </p:nvGrpSpPr>
        <p:grpSpPr>
          <a:xfrm>
            <a:off x="683280" y="1989000"/>
            <a:ext cx="2304360" cy="1368000"/>
            <a:chOff x="683280" y="1989000"/>
            <a:chExt cx="2304360" cy="1368000"/>
          </a:xfrm>
        </p:grpSpPr>
        <p:sp>
          <p:nvSpPr>
            <p:cNvPr id="735" name="Line 6"/>
            <p:cNvSpPr/>
            <p:nvPr/>
          </p:nvSpPr>
          <p:spPr>
            <a:xfrm>
              <a:off x="683280" y="3356640"/>
              <a:ext cx="2304360" cy="360"/>
            </a:xfrm>
            <a:prstGeom prst="line">
              <a:avLst/>
            </a:prstGeom>
            <a:ln w="57240">
              <a:round/>
              <a:headEnd len="med" type="oval" w="med"/>
              <a:tailEnd len="med" type="oval" w="med"/>
            </a:ln>
          </p:spPr>
          <p:style>
            <a:lnRef idx="2">
              <a:schemeClr val="accent1"/>
            </a:lnRef>
            <a:fillRef idx="0">
              <a:schemeClr val="accent1"/>
            </a:fillRef>
            <a:effectRef idx="1">
              <a:schemeClr val="accent1"/>
            </a:effectRef>
            <a:fontRef idx="minor"/>
          </p:style>
        </p:sp>
        <p:sp>
          <p:nvSpPr>
            <p:cNvPr id="736" name="CustomShape 7"/>
            <p:cNvSpPr/>
            <p:nvPr/>
          </p:nvSpPr>
          <p:spPr>
            <a:xfrm>
              <a:off x="1403640" y="1989000"/>
              <a:ext cx="359640" cy="287640"/>
            </a:xfrm>
            <a:prstGeom prst="ellipse">
              <a:avLst/>
            </a:prstGeom>
            <a:solidFill>
              <a:srgbClr val="ffff00"/>
            </a:solidFill>
            <a:ln>
              <a:solidFill>
                <a:srgbClr val="287a9e"/>
              </a:solidFill>
              <a:round/>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737" name="CustomShape 8"/>
            <p:cNvSpPr/>
            <p:nvPr/>
          </p:nvSpPr>
          <p:spPr>
            <a:xfrm flipH="1">
              <a:off x="682920" y="2277000"/>
              <a:ext cx="899640" cy="1079640"/>
            </a:xfrm>
            <a:custGeom>
              <a:avLst/>
              <a:gdLst/>
              <a:ahLst/>
              <a:rect l="l" t="t" r="r" b="b"/>
              <a:pathLst>
                <a:path w="21600" h="21600">
                  <a:moveTo>
                    <a:pt x="0" y="0"/>
                  </a:moveTo>
                  <a:lnTo>
                    <a:pt x="21600" y="21600"/>
                  </a:lnTo>
                </a:path>
              </a:pathLst>
            </a:custGeom>
            <a:noFill/>
            <a:ln w="38160">
              <a:solidFill>
                <a:schemeClr val="accent3">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38" name="CustomShape 9"/>
            <p:cNvSpPr/>
            <p:nvPr/>
          </p:nvSpPr>
          <p:spPr>
            <a:xfrm>
              <a:off x="1583640" y="2277000"/>
              <a:ext cx="1403640" cy="1079640"/>
            </a:xfrm>
            <a:custGeom>
              <a:avLst/>
              <a:gdLst/>
              <a:ahLst/>
              <a:rect l="l" t="t" r="r" b="b"/>
              <a:pathLst>
                <a:path w="21600" h="21600">
                  <a:moveTo>
                    <a:pt x="0" y="0"/>
                  </a:moveTo>
                  <a:lnTo>
                    <a:pt x="21600" y="21600"/>
                  </a:lnTo>
                </a:path>
              </a:pathLst>
            </a:custGeom>
            <a:noFill/>
            <a:ln w="38160">
              <a:solidFill>
                <a:schemeClr val="accent3">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grpSp>
      <p:grpSp>
        <p:nvGrpSpPr>
          <p:cNvPr id="739" name="Group 10"/>
          <p:cNvGrpSpPr/>
          <p:nvPr/>
        </p:nvGrpSpPr>
        <p:grpSpPr>
          <a:xfrm>
            <a:off x="4931640" y="1989000"/>
            <a:ext cx="2304360" cy="1368000"/>
            <a:chOff x="4931640" y="1989000"/>
            <a:chExt cx="2304360" cy="1368000"/>
          </a:xfrm>
        </p:grpSpPr>
        <p:sp>
          <p:nvSpPr>
            <p:cNvPr id="740" name="Line 11"/>
            <p:cNvSpPr/>
            <p:nvPr/>
          </p:nvSpPr>
          <p:spPr>
            <a:xfrm>
              <a:off x="4932000" y="3356640"/>
              <a:ext cx="2304000" cy="360"/>
            </a:xfrm>
            <a:prstGeom prst="line">
              <a:avLst/>
            </a:prstGeom>
            <a:ln w="57240">
              <a:round/>
              <a:headEnd len="med" type="oval" w="med"/>
              <a:tailEnd len="med" type="oval" w="med"/>
            </a:ln>
          </p:spPr>
          <p:style>
            <a:lnRef idx="2">
              <a:schemeClr val="accent1"/>
            </a:lnRef>
            <a:fillRef idx="0">
              <a:schemeClr val="accent1"/>
            </a:fillRef>
            <a:effectRef idx="1">
              <a:schemeClr val="accent1"/>
            </a:effectRef>
            <a:fontRef idx="minor"/>
          </p:style>
        </p:sp>
        <p:sp>
          <p:nvSpPr>
            <p:cNvPr id="741" name="CustomShape 12"/>
            <p:cNvSpPr/>
            <p:nvPr/>
          </p:nvSpPr>
          <p:spPr>
            <a:xfrm>
              <a:off x="5652000" y="1989000"/>
              <a:ext cx="359640" cy="287640"/>
            </a:xfrm>
            <a:prstGeom prst="ellipse">
              <a:avLst/>
            </a:prstGeom>
            <a:solidFill>
              <a:srgbClr val="ffff00"/>
            </a:solidFill>
            <a:ln>
              <a:solidFill>
                <a:srgbClr val="287a9e"/>
              </a:solidFill>
              <a:round/>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742" name="CustomShape 13"/>
            <p:cNvSpPr/>
            <p:nvPr/>
          </p:nvSpPr>
          <p:spPr>
            <a:xfrm flipH="1">
              <a:off x="4931280" y="2277000"/>
              <a:ext cx="899640" cy="1079640"/>
            </a:xfrm>
            <a:custGeom>
              <a:avLst/>
              <a:gdLst/>
              <a:ahLst/>
              <a:rect l="l" t="t" r="r" b="b"/>
              <a:pathLst>
                <a:path w="21600" h="21600">
                  <a:moveTo>
                    <a:pt x="0" y="0"/>
                  </a:moveTo>
                  <a:lnTo>
                    <a:pt x="21600" y="21600"/>
                  </a:lnTo>
                </a:path>
              </a:pathLst>
            </a:custGeom>
            <a:noFill/>
            <a:ln w="38160">
              <a:solidFill>
                <a:schemeClr val="accent3">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43" name="CustomShape 14"/>
            <p:cNvSpPr/>
            <p:nvPr/>
          </p:nvSpPr>
          <p:spPr>
            <a:xfrm>
              <a:off x="5832000" y="2277000"/>
              <a:ext cx="1403640" cy="1079640"/>
            </a:xfrm>
            <a:custGeom>
              <a:avLst/>
              <a:gdLst/>
              <a:ahLst/>
              <a:rect l="l" t="t" r="r" b="b"/>
              <a:pathLst>
                <a:path w="21600" h="21600">
                  <a:moveTo>
                    <a:pt x="0" y="0"/>
                  </a:moveTo>
                  <a:lnTo>
                    <a:pt x="21600" y="21600"/>
                  </a:lnTo>
                </a:path>
              </a:pathLst>
            </a:custGeom>
            <a:noFill/>
            <a:ln w="38160">
              <a:solidFill>
                <a:schemeClr val="accent3">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grpSp>
      <p:grpSp>
        <p:nvGrpSpPr>
          <p:cNvPr id="744" name="Group 15"/>
          <p:cNvGrpSpPr/>
          <p:nvPr/>
        </p:nvGrpSpPr>
        <p:grpSpPr>
          <a:xfrm>
            <a:off x="2915280" y="4653000"/>
            <a:ext cx="2304720" cy="1368360"/>
            <a:chOff x="2915280" y="4653000"/>
            <a:chExt cx="2304720" cy="1368360"/>
          </a:xfrm>
        </p:grpSpPr>
        <p:sp>
          <p:nvSpPr>
            <p:cNvPr id="745" name="Line 16"/>
            <p:cNvSpPr/>
            <p:nvPr/>
          </p:nvSpPr>
          <p:spPr>
            <a:xfrm>
              <a:off x="2915640" y="6021000"/>
              <a:ext cx="2304360" cy="360"/>
            </a:xfrm>
            <a:prstGeom prst="line">
              <a:avLst/>
            </a:prstGeom>
            <a:ln w="57240">
              <a:round/>
              <a:headEnd len="med" type="oval" w="med"/>
              <a:tailEnd len="med" type="oval" w="med"/>
            </a:ln>
          </p:spPr>
          <p:style>
            <a:lnRef idx="2">
              <a:schemeClr val="accent1"/>
            </a:lnRef>
            <a:fillRef idx="0">
              <a:schemeClr val="accent1"/>
            </a:fillRef>
            <a:effectRef idx="1">
              <a:schemeClr val="accent1"/>
            </a:effectRef>
            <a:fontRef idx="minor"/>
          </p:style>
        </p:sp>
        <p:sp>
          <p:nvSpPr>
            <p:cNvPr id="746" name="CustomShape 17"/>
            <p:cNvSpPr/>
            <p:nvPr/>
          </p:nvSpPr>
          <p:spPr>
            <a:xfrm>
              <a:off x="3636000" y="4653000"/>
              <a:ext cx="359640" cy="287640"/>
            </a:xfrm>
            <a:prstGeom prst="ellipse">
              <a:avLst/>
            </a:prstGeom>
            <a:solidFill>
              <a:srgbClr val="ffff00"/>
            </a:solidFill>
            <a:ln>
              <a:solidFill>
                <a:srgbClr val="287a9e"/>
              </a:solidFill>
              <a:round/>
            </a:ln>
            <a:effectLst>
              <a:outerShdw algn="bl" blurRad="50800" dist="25400" rotWithShape="0">
                <a:srgbClr val="000000">
                  <a:alpha val="60000"/>
                </a:srgbClr>
              </a:outerShdw>
            </a:effectLst>
          </p:spPr>
          <p:style>
            <a:lnRef idx="1">
              <a:schemeClr val="accent1"/>
            </a:lnRef>
            <a:fillRef idx="3">
              <a:schemeClr val="accent1"/>
            </a:fillRef>
            <a:effectRef idx="2">
              <a:schemeClr val="accent1"/>
            </a:effectRef>
            <a:fontRef idx="minor"/>
          </p:style>
        </p:sp>
        <p:sp>
          <p:nvSpPr>
            <p:cNvPr id="747" name="CustomShape 18"/>
            <p:cNvSpPr/>
            <p:nvPr/>
          </p:nvSpPr>
          <p:spPr>
            <a:xfrm flipH="1">
              <a:off x="2914920" y="4941000"/>
              <a:ext cx="899640" cy="1079640"/>
            </a:xfrm>
            <a:custGeom>
              <a:avLst/>
              <a:gdLst/>
              <a:ahLst/>
              <a:rect l="l" t="t" r="r" b="b"/>
              <a:pathLst>
                <a:path w="21600" h="21600">
                  <a:moveTo>
                    <a:pt x="0" y="0"/>
                  </a:moveTo>
                  <a:lnTo>
                    <a:pt x="21600" y="21600"/>
                  </a:lnTo>
                </a:path>
              </a:pathLst>
            </a:custGeom>
            <a:noFill/>
            <a:ln w="38160">
              <a:solidFill>
                <a:schemeClr val="accent3">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48" name="CustomShape 19"/>
            <p:cNvSpPr/>
            <p:nvPr/>
          </p:nvSpPr>
          <p:spPr>
            <a:xfrm>
              <a:off x="3816000" y="4941000"/>
              <a:ext cx="1403640" cy="1079640"/>
            </a:xfrm>
            <a:custGeom>
              <a:avLst/>
              <a:gdLst/>
              <a:ahLst/>
              <a:rect l="l" t="t" r="r" b="b"/>
              <a:pathLst>
                <a:path w="21600" h="21600">
                  <a:moveTo>
                    <a:pt x="0" y="0"/>
                  </a:moveTo>
                  <a:lnTo>
                    <a:pt x="21600" y="21600"/>
                  </a:lnTo>
                </a:path>
              </a:pathLst>
            </a:custGeom>
            <a:noFill/>
            <a:ln w="38160">
              <a:solidFill>
                <a:schemeClr val="accent3">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grpSp>
      <p:sp>
        <p:nvSpPr>
          <p:cNvPr id="749" name="CustomShape 20"/>
          <p:cNvSpPr/>
          <p:nvPr/>
        </p:nvSpPr>
        <p:spPr>
          <a:xfrm flipV="1">
            <a:off x="1619640" y="2636280"/>
            <a:ext cx="360" cy="719640"/>
          </a:xfrm>
          <a:custGeom>
            <a:avLst/>
            <a:gdLst/>
            <a:ahLst/>
            <a:rect l="l" t="t" r="r" b="b"/>
            <a:pathLst>
              <a:path w="21600" h="21600">
                <a:moveTo>
                  <a:pt x="0" y="0"/>
                </a:moveTo>
                <a:lnTo>
                  <a:pt x="21600" y="21600"/>
                </a:lnTo>
              </a:path>
            </a:pathLst>
          </a:custGeom>
          <a:noFill/>
          <a:ln w="28440">
            <a:solidFill>
              <a:schemeClr val="accent6">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50" name="CustomShape 21"/>
          <p:cNvSpPr/>
          <p:nvPr/>
        </p:nvSpPr>
        <p:spPr>
          <a:xfrm flipH="1" flipV="1">
            <a:off x="4571280" y="2564280"/>
            <a:ext cx="359640" cy="719640"/>
          </a:xfrm>
          <a:custGeom>
            <a:avLst/>
            <a:gdLst/>
            <a:ahLst/>
            <a:rect l="l" t="t" r="r" b="b"/>
            <a:pathLst>
              <a:path w="21600" h="21600">
                <a:moveTo>
                  <a:pt x="0" y="0"/>
                </a:moveTo>
                <a:lnTo>
                  <a:pt x="21600" y="21600"/>
                </a:lnTo>
              </a:path>
            </a:pathLst>
          </a:custGeom>
          <a:noFill/>
          <a:ln w="28440">
            <a:solidFill>
              <a:schemeClr val="accent6">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51" name="CustomShape 22"/>
          <p:cNvSpPr/>
          <p:nvPr/>
        </p:nvSpPr>
        <p:spPr>
          <a:xfrm flipV="1">
            <a:off x="7236360" y="2492280"/>
            <a:ext cx="215640" cy="863640"/>
          </a:xfrm>
          <a:custGeom>
            <a:avLst/>
            <a:gdLst/>
            <a:ahLst/>
            <a:rect l="l" t="t" r="r" b="b"/>
            <a:pathLst>
              <a:path w="21600" h="21600">
                <a:moveTo>
                  <a:pt x="0" y="0"/>
                </a:moveTo>
                <a:lnTo>
                  <a:pt x="21600" y="21600"/>
                </a:lnTo>
              </a:path>
            </a:pathLst>
          </a:custGeom>
          <a:noFill/>
          <a:ln w="28440">
            <a:solidFill>
              <a:schemeClr val="accent6">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52" name="CustomShape 23"/>
          <p:cNvSpPr/>
          <p:nvPr/>
        </p:nvSpPr>
        <p:spPr>
          <a:xfrm flipH="1" flipV="1">
            <a:off x="2554920" y="5228640"/>
            <a:ext cx="359640" cy="719640"/>
          </a:xfrm>
          <a:custGeom>
            <a:avLst/>
            <a:gdLst/>
            <a:ahLst/>
            <a:rect l="l" t="t" r="r" b="b"/>
            <a:pathLst>
              <a:path w="21600" h="21600">
                <a:moveTo>
                  <a:pt x="0" y="0"/>
                </a:moveTo>
                <a:lnTo>
                  <a:pt x="21600" y="21600"/>
                </a:lnTo>
              </a:path>
            </a:pathLst>
          </a:custGeom>
          <a:noFill/>
          <a:ln w="28440">
            <a:solidFill>
              <a:schemeClr val="accent6">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53" name="CustomShape 24"/>
          <p:cNvSpPr/>
          <p:nvPr/>
        </p:nvSpPr>
        <p:spPr>
          <a:xfrm flipV="1">
            <a:off x="5220000" y="5156640"/>
            <a:ext cx="215640" cy="863640"/>
          </a:xfrm>
          <a:custGeom>
            <a:avLst/>
            <a:gdLst/>
            <a:ahLst/>
            <a:rect l="l" t="t" r="r" b="b"/>
            <a:pathLst>
              <a:path w="21600" h="21600">
                <a:moveTo>
                  <a:pt x="0" y="0"/>
                </a:moveTo>
                <a:lnTo>
                  <a:pt x="21600" y="21600"/>
                </a:lnTo>
              </a:path>
            </a:pathLst>
          </a:custGeom>
          <a:noFill/>
          <a:ln w="28440">
            <a:solidFill>
              <a:schemeClr val="accent6">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54" name="CustomShape 25"/>
          <p:cNvSpPr/>
          <p:nvPr/>
        </p:nvSpPr>
        <p:spPr>
          <a:xfrm flipV="1">
            <a:off x="4644000" y="5084640"/>
            <a:ext cx="359640" cy="935640"/>
          </a:xfrm>
          <a:custGeom>
            <a:avLst/>
            <a:gdLst/>
            <a:ahLst/>
            <a:rect l="l" t="t" r="r" b="b"/>
            <a:pathLst>
              <a:path w="21600" h="21600">
                <a:moveTo>
                  <a:pt x="0" y="0"/>
                </a:moveTo>
                <a:lnTo>
                  <a:pt x="21600" y="21600"/>
                </a:lnTo>
              </a:path>
            </a:pathLst>
          </a:custGeom>
          <a:noFill/>
          <a:ln w="28440">
            <a:solidFill>
              <a:schemeClr val="accent6">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55" name="CustomShape 26"/>
          <p:cNvSpPr/>
          <p:nvPr/>
        </p:nvSpPr>
        <p:spPr>
          <a:xfrm flipH="1" flipV="1">
            <a:off x="3995280" y="5228640"/>
            <a:ext cx="71640" cy="863640"/>
          </a:xfrm>
          <a:custGeom>
            <a:avLst/>
            <a:gdLst/>
            <a:ahLst/>
            <a:rect l="l" t="t" r="r" b="b"/>
            <a:pathLst>
              <a:path w="21600" h="21600">
                <a:moveTo>
                  <a:pt x="0" y="0"/>
                </a:moveTo>
                <a:lnTo>
                  <a:pt x="21600" y="21600"/>
                </a:lnTo>
              </a:path>
            </a:pathLst>
          </a:custGeom>
          <a:noFill/>
          <a:ln w="28440">
            <a:solidFill>
              <a:schemeClr val="accent6">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56" name="CustomShape 27"/>
          <p:cNvSpPr/>
          <p:nvPr/>
        </p:nvSpPr>
        <p:spPr>
          <a:xfrm flipH="1" flipV="1">
            <a:off x="3275280" y="5156640"/>
            <a:ext cx="143640" cy="863640"/>
          </a:xfrm>
          <a:custGeom>
            <a:avLst/>
            <a:gdLst/>
            <a:ahLst/>
            <a:rect l="l" t="t" r="r" b="b"/>
            <a:pathLst>
              <a:path w="21600" h="21600">
                <a:moveTo>
                  <a:pt x="0" y="0"/>
                </a:moveTo>
                <a:lnTo>
                  <a:pt x="21600" y="21600"/>
                </a:lnTo>
              </a:path>
            </a:pathLst>
          </a:custGeom>
          <a:noFill/>
          <a:ln w="28440">
            <a:solidFill>
              <a:schemeClr val="accent6">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57" name="CustomShape 28"/>
          <p:cNvSpPr/>
          <p:nvPr/>
        </p:nvSpPr>
        <p:spPr>
          <a:xfrm>
            <a:off x="3816000" y="4941000"/>
            <a:ext cx="827640" cy="1007640"/>
          </a:xfrm>
          <a:custGeom>
            <a:avLst/>
            <a:gdLst/>
            <a:ahLst/>
            <a:rect l="l" t="t" r="r" b="b"/>
            <a:pathLst>
              <a:path w="21600" h="21600">
                <a:moveTo>
                  <a:pt x="0" y="0"/>
                </a:moveTo>
                <a:lnTo>
                  <a:pt x="21600" y="21600"/>
                </a:lnTo>
              </a:path>
            </a:pathLst>
          </a:custGeom>
          <a:noFill/>
          <a:ln w="38160">
            <a:solidFill>
              <a:schemeClr val="accent3">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58" name="CustomShape 29"/>
          <p:cNvSpPr/>
          <p:nvPr/>
        </p:nvSpPr>
        <p:spPr>
          <a:xfrm>
            <a:off x="3816000" y="4941000"/>
            <a:ext cx="251640" cy="1079640"/>
          </a:xfrm>
          <a:custGeom>
            <a:avLst/>
            <a:gdLst/>
            <a:ahLst/>
            <a:rect l="l" t="t" r="r" b="b"/>
            <a:pathLst>
              <a:path w="21600" h="21600">
                <a:moveTo>
                  <a:pt x="0" y="0"/>
                </a:moveTo>
                <a:lnTo>
                  <a:pt x="21600" y="21600"/>
                </a:lnTo>
              </a:path>
            </a:pathLst>
          </a:custGeom>
          <a:noFill/>
          <a:ln w="38160">
            <a:solidFill>
              <a:schemeClr val="accent3">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59" name="CustomShape 30"/>
          <p:cNvSpPr/>
          <p:nvPr/>
        </p:nvSpPr>
        <p:spPr>
          <a:xfrm flipH="1">
            <a:off x="3419280" y="4941000"/>
            <a:ext cx="395640" cy="1079640"/>
          </a:xfrm>
          <a:custGeom>
            <a:avLst/>
            <a:gdLst/>
            <a:ahLst/>
            <a:rect l="l" t="t" r="r" b="b"/>
            <a:pathLst>
              <a:path w="21600" h="21600">
                <a:moveTo>
                  <a:pt x="0" y="0"/>
                </a:moveTo>
                <a:lnTo>
                  <a:pt x="21600" y="21600"/>
                </a:lnTo>
              </a:path>
            </a:pathLst>
          </a:custGeom>
          <a:noFill/>
          <a:ln w="38160">
            <a:solidFill>
              <a:schemeClr val="accent3">
                <a:lumMod val="60000"/>
                <a:lumOff val="40000"/>
              </a:schemeClr>
            </a:solidFill>
            <a:round/>
            <a:tailEnd len="med" type="triangle" w="med"/>
          </a:ln>
        </p:spPr>
        <p:style>
          <a:lnRef idx="2">
            <a:schemeClr val="accent1"/>
          </a:lnRef>
          <a:fillRef idx="0">
            <a:schemeClr val="accent1"/>
          </a:fillRef>
          <a:effectRef idx="1">
            <a:schemeClr val="accent1"/>
          </a:effectRef>
          <a:fontRef idx="minor"/>
        </p:style>
      </p:sp>
      <p:sp>
        <p:nvSpPr>
          <p:cNvPr id="760" name="CustomShape 31"/>
          <p:cNvSpPr/>
          <p:nvPr/>
        </p:nvSpPr>
        <p:spPr>
          <a:xfrm>
            <a:off x="1187640" y="3645000"/>
            <a:ext cx="791640" cy="942840"/>
          </a:xfrm>
          <a:prstGeom prst="rect">
            <a:avLst/>
          </a:prstGeom>
          <a:noFill/>
          <a:ln>
            <a:noFill/>
          </a:ln>
        </p:spPr>
        <p:style>
          <a:lnRef idx="0"/>
          <a:fillRef idx="0"/>
          <a:effectRef idx="0"/>
          <a:fontRef idx="minor"/>
        </p:style>
        <p:txBody>
          <a:bodyPr lIns="90000" rIns="90000" tIns="45000" bIns="45000"/>
          <a:p>
            <a:pPr>
              <a:lnSpc>
                <a:spcPct val="100000"/>
              </a:lnSpc>
            </a:pPr>
            <a:r>
              <a:rPr b="0" lang="fr-FR" sz="2800" spc="-1" strike="noStrike">
                <a:solidFill>
                  <a:srgbClr val="000000"/>
                </a:solidFill>
                <a:latin typeface="Calibri"/>
                <a:ea typeface="ＭＳ Ｐゴシック"/>
              </a:rPr>
              <a:t>Plat</a:t>
            </a:r>
            <a:endParaRPr b="0" lang="fr-FR" sz="2800" spc="-1" strike="noStrike">
              <a:latin typeface="Arial"/>
            </a:endParaRPr>
          </a:p>
        </p:txBody>
      </p:sp>
      <p:sp>
        <p:nvSpPr>
          <p:cNvPr id="761" name="CustomShape 32"/>
          <p:cNvSpPr/>
          <p:nvPr/>
        </p:nvSpPr>
        <p:spPr>
          <a:xfrm>
            <a:off x="5508000" y="3645000"/>
            <a:ext cx="1656000" cy="942840"/>
          </a:xfrm>
          <a:prstGeom prst="rect">
            <a:avLst/>
          </a:prstGeom>
          <a:noFill/>
          <a:ln>
            <a:noFill/>
          </a:ln>
        </p:spPr>
        <p:style>
          <a:lnRef idx="0"/>
          <a:fillRef idx="0"/>
          <a:effectRef idx="0"/>
          <a:fontRef idx="minor"/>
        </p:style>
        <p:txBody>
          <a:bodyPr lIns="90000" rIns="90000" tIns="45000" bIns="45000"/>
          <a:p>
            <a:pPr>
              <a:lnSpc>
                <a:spcPct val="100000"/>
              </a:lnSpc>
            </a:pPr>
            <a:r>
              <a:rPr b="0" lang="fr-FR" sz="2800" spc="-1" strike="noStrike">
                <a:solidFill>
                  <a:srgbClr val="000000"/>
                </a:solidFill>
                <a:latin typeface="Calibri"/>
                <a:ea typeface="ＭＳ Ｐゴシック"/>
              </a:rPr>
              <a:t>Gouraud</a:t>
            </a:r>
            <a:endParaRPr b="0" lang="fr-FR" sz="2800" spc="-1" strike="noStrike">
              <a:latin typeface="Arial"/>
            </a:endParaRPr>
          </a:p>
        </p:txBody>
      </p:sp>
      <p:sp>
        <p:nvSpPr>
          <p:cNvPr id="762" name="CustomShape 33"/>
          <p:cNvSpPr/>
          <p:nvPr/>
        </p:nvSpPr>
        <p:spPr>
          <a:xfrm>
            <a:off x="3132000" y="6165360"/>
            <a:ext cx="1656000" cy="516960"/>
          </a:xfrm>
          <a:prstGeom prst="rect">
            <a:avLst/>
          </a:prstGeom>
          <a:noFill/>
          <a:ln>
            <a:noFill/>
          </a:ln>
        </p:spPr>
        <p:style>
          <a:lnRef idx="0"/>
          <a:fillRef idx="0"/>
          <a:effectRef idx="0"/>
          <a:fontRef idx="minor"/>
        </p:style>
        <p:txBody>
          <a:bodyPr lIns="90000" rIns="90000" tIns="45000" bIns="45000"/>
          <a:p>
            <a:pPr>
              <a:lnSpc>
                <a:spcPct val="100000"/>
              </a:lnSpc>
            </a:pPr>
            <a:r>
              <a:rPr b="0" lang="fr-FR" sz="2800" spc="-1" strike="noStrike">
                <a:solidFill>
                  <a:srgbClr val="000000"/>
                </a:solidFill>
                <a:latin typeface="Calibri"/>
                <a:ea typeface="ＭＳ Ｐゴシック"/>
              </a:rPr>
              <a:t>Phong</a:t>
            </a:r>
            <a:endParaRPr b="0" lang="fr-FR" sz="2800" spc="-1" strike="noStrike">
              <a:latin typeface="Arial"/>
            </a:endParaRPr>
          </a:p>
        </p:txBody>
      </p:sp>
    </p:spTree>
  </p:cSld>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OMBRAGE PHONG</a:t>
            </a:r>
            <a:endParaRPr b="0" lang="en-US" sz="3200" spc="-1" strike="noStrike">
              <a:solidFill>
                <a:srgbClr val="000000"/>
              </a:solidFill>
              <a:latin typeface="Calibri"/>
            </a:endParaRPr>
          </a:p>
        </p:txBody>
      </p:sp>
      <p:sp>
        <p:nvSpPr>
          <p:cNvPr id="764" name="TextShape 2"/>
          <p:cNvSpPr txBox="1"/>
          <p:nvPr/>
        </p:nvSpPr>
        <p:spPr>
          <a:xfrm>
            <a:off x="251640" y="1148760"/>
            <a:ext cx="7619760" cy="4800240"/>
          </a:xfrm>
          <a:prstGeom prst="rect">
            <a:avLst/>
          </a:prstGeom>
          <a:noFill/>
          <a:ln>
            <a:noFill/>
          </a:ln>
        </p:spPr>
        <p:txBody>
          <a:bodyPr/>
          <a:p>
            <a:pPr>
              <a:lnSpc>
                <a:spcPct val="100000"/>
              </a:lnSpc>
              <a:spcBef>
                <a:spcPts val="641"/>
              </a:spcBef>
            </a:pPr>
            <a:r>
              <a:rPr b="0" lang="en-US" sz="3200" spc="-1" strike="noStrike">
                <a:solidFill>
                  <a:srgbClr val="000000"/>
                </a:solidFill>
                <a:latin typeface="Avenir Next Condensed Regular"/>
              </a:rPr>
              <a:t>(+) Rend les reflets</a:t>
            </a:r>
            <a:endParaRPr b="0" lang="en-US" sz="3200" spc="-1" strike="noStrike">
              <a:solidFill>
                <a:srgbClr val="000000"/>
              </a:solidFill>
              <a:latin typeface="Avenir Next Condensed Regular"/>
            </a:endParaRPr>
          </a:p>
          <a:p>
            <a:pPr>
              <a:lnSpc>
                <a:spcPct val="100000"/>
              </a:lnSpc>
              <a:spcBef>
                <a:spcPts val="641"/>
              </a:spcBef>
            </a:pPr>
            <a:r>
              <a:rPr b="0" lang="en-US" sz="3200" spc="-1" strike="noStrike">
                <a:solidFill>
                  <a:srgbClr val="000000"/>
                </a:solidFill>
                <a:latin typeface="Avenir Next Condensed Regular"/>
              </a:rPr>
              <a:t>(+) Disponible sur les cartes graphiques</a:t>
            </a:r>
            <a:endParaRPr b="0" lang="en-US" sz="3200" spc="-1" strike="noStrike">
              <a:solidFill>
                <a:srgbClr val="000000"/>
              </a:solidFill>
              <a:latin typeface="Avenir Next Condensed Regular"/>
            </a:endParaRPr>
          </a:p>
          <a:p>
            <a:pPr>
              <a:lnSpc>
                <a:spcPct val="100000"/>
              </a:lnSpc>
              <a:spcBef>
                <a:spcPts val="641"/>
              </a:spcBef>
            </a:pPr>
            <a:r>
              <a:rPr b="0" lang="en-US" sz="3200" spc="-1" strike="noStrike">
                <a:solidFill>
                  <a:srgbClr val="000000"/>
                </a:solidFill>
                <a:latin typeface="Avenir Next Condensed Regular"/>
              </a:rPr>
              <a:t>(-) Gourmand en puissance processeur</a:t>
            </a:r>
            <a:endParaRPr b="0" lang="en-US" sz="3200" spc="-1" strike="noStrike">
              <a:solidFill>
                <a:srgbClr val="000000"/>
              </a:solidFill>
              <a:latin typeface="Avenir Next Condensed Regular"/>
            </a:endParaRPr>
          </a:p>
        </p:txBody>
      </p:sp>
      <p:sp>
        <p:nvSpPr>
          <p:cNvPr id="765"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043E8257-4458-4D11-BBB1-C00A0E60A8D0}"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766"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767" name="Image 6" descr=""/>
          <p:cNvPicPr/>
          <p:nvPr/>
        </p:nvPicPr>
        <p:blipFill>
          <a:blip r:embed="rId1"/>
          <a:stretch/>
        </p:blipFill>
        <p:spPr>
          <a:xfrm>
            <a:off x="323640" y="3213000"/>
            <a:ext cx="8013960" cy="3205440"/>
          </a:xfrm>
          <a:prstGeom prst="rect">
            <a:avLst/>
          </a:prstGeom>
          <a:ln>
            <a:noFill/>
          </a:ln>
        </p:spPr>
      </p:pic>
      <p:sp>
        <p:nvSpPr>
          <p:cNvPr id="768" name="CustomShape 5"/>
          <p:cNvSpPr/>
          <p:nvPr/>
        </p:nvSpPr>
        <p:spPr>
          <a:xfrm>
            <a:off x="1259640" y="6488640"/>
            <a:ext cx="6049080" cy="364680"/>
          </a:xfrm>
          <a:prstGeom prst="rect">
            <a:avLst/>
          </a:prstGeom>
          <a:noFill/>
          <a:ln>
            <a:noFill/>
          </a:ln>
        </p:spPr>
        <p:style>
          <a:lnRef idx="0"/>
          <a:fillRef idx="0"/>
          <a:effectRef idx="0"/>
          <a:fontRef idx="minor"/>
        </p:style>
        <p:txBody>
          <a:bodyPr lIns="90000" rIns="90000" tIns="45000" bIns="45000"/>
          <a:p>
            <a:pPr>
              <a:lnSpc>
                <a:spcPct val="100000"/>
              </a:lnSpc>
            </a:pPr>
            <a:r>
              <a:rPr b="0" i="1" lang="fr-FR" sz="1800" spc="-1" strike="noStrike">
                <a:solidFill>
                  <a:srgbClr val="000000"/>
                </a:solidFill>
                <a:latin typeface="Times New Roman"/>
                <a:ea typeface="ＭＳ Ｐゴシック"/>
              </a:rPr>
              <a:t>https://commons.wikimedia.org/wiki/File:Shading_models.png</a:t>
            </a:r>
            <a:endParaRPr b="0" lang="fr-FR" sz="1800" spc="-1" strike="noStrike">
              <a:latin typeface="Arial"/>
            </a:endParaRPr>
          </a:p>
        </p:txBody>
      </p:sp>
    </p:spTree>
  </p:cSld>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LANCER DE RAYONS</a:t>
            </a:r>
            <a:endParaRPr b="0" lang="en-US" sz="3200" spc="-1" strike="noStrike">
              <a:solidFill>
                <a:srgbClr val="000000"/>
              </a:solidFill>
              <a:latin typeface="Calibri"/>
            </a:endParaRPr>
          </a:p>
        </p:txBody>
      </p:sp>
      <p:sp>
        <p:nvSpPr>
          <p:cNvPr id="770"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8F519A5E-CA70-49AB-9C8F-1DF1CA23043E}"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771" name="CustomShape 3"/>
          <p:cNvSpPr/>
          <p:nvPr/>
        </p:nvSpPr>
        <p:spPr>
          <a:xfrm>
            <a:off x="1195560" y="6008040"/>
            <a:ext cx="6631560" cy="303480"/>
          </a:xfrm>
          <a:prstGeom prst="rect">
            <a:avLst/>
          </a:prstGeom>
          <a:noFill/>
          <a:ln>
            <a:noFill/>
          </a:ln>
        </p:spPr>
        <p:style>
          <a:lnRef idx="0"/>
          <a:fillRef idx="0"/>
          <a:effectRef idx="0"/>
          <a:fontRef idx="minor"/>
        </p:style>
        <p:txBody>
          <a:bodyPr lIns="90000" rIns="90000" tIns="45000" bIns="45000"/>
          <a:p>
            <a:pPr>
              <a:lnSpc>
                <a:spcPct val="100000"/>
              </a:lnSpc>
            </a:pPr>
            <a:r>
              <a:rPr b="0" i="1" lang="fr-FR" sz="1400" spc="-1" strike="noStrike">
                <a:solidFill>
                  <a:srgbClr val="000000"/>
                </a:solidFill>
                <a:latin typeface="Times New Roman"/>
                <a:ea typeface="ＭＳ Ｐゴシック"/>
              </a:rPr>
              <a:t>http://mathinfo.univ-reims.fr/image/siRendu/Documents/2004-Chap6-RayTracing.pdf</a:t>
            </a:r>
            <a:endParaRPr b="0" lang="fr-FR" sz="1400" spc="-1" strike="noStrike">
              <a:latin typeface="Arial"/>
            </a:endParaRPr>
          </a:p>
        </p:txBody>
      </p:sp>
      <p:pic>
        <p:nvPicPr>
          <p:cNvPr id="772" name="Image 5" descr=""/>
          <p:cNvPicPr/>
          <p:nvPr/>
        </p:nvPicPr>
        <p:blipFill>
          <a:blip r:embed="rId1"/>
          <a:stretch/>
        </p:blipFill>
        <p:spPr>
          <a:xfrm>
            <a:off x="1952280" y="2985480"/>
            <a:ext cx="5206680" cy="3022200"/>
          </a:xfrm>
          <a:prstGeom prst="rect">
            <a:avLst/>
          </a:prstGeom>
          <a:ln>
            <a:noFill/>
          </a:ln>
        </p:spPr>
      </p:pic>
      <p:pic>
        <p:nvPicPr>
          <p:cNvPr id="773" name="Image 6" descr=""/>
          <p:cNvPicPr/>
          <p:nvPr/>
        </p:nvPicPr>
        <p:blipFill>
          <a:blip r:embed="rId2"/>
          <a:stretch/>
        </p:blipFill>
        <p:spPr>
          <a:xfrm>
            <a:off x="885240" y="958680"/>
            <a:ext cx="7191360" cy="2181240"/>
          </a:xfrm>
          <a:prstGeom prst="rect">
            <a:avLst/>
          </a:prstGeom>
          <a:ln>
            <a:noFill/>
          </a:ln>
        </p:spPr>
      </p:pic>
      <p:sp>
        <p:nvSpPr>
          <p:cNvPr id="774"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Gill Sans"/>
              </a:rPr>
              <a:t>Le rayon</a:t>
            </a:r>
            <a:endParaRPr b="0" lang="en-US" sz="3600" spc="-1" strike="noStrike">
              <a:solidFill>
                <a:srgbClr val="000000"/>
              </a:solidFill>
              <a:latin typeface="Calibri"/>
            </a:endParaRPr>
          </a:p>
        </p:txBody>
      </p:sp>
      <p:sp>
        <p:nvSpPr>
          <p:cNvPr id="776" name="Line 2"/>
          <p:cNvSpPr/>
          <p:nvPr/>
        </p:nvSpPr>
        <p:spPr>
          <a:xfrm flipV="1">
            <a:off x="3173400" y="2117520"/>
            <a:ext cx="3676320" cy="812880"/>
          </a:xfrm>
          <a:prstGeom prst="line">
            <a:avLst/>
          </a:prstGeom>
          <a:ln w="12600">
            <a:solidFill>
              <a:srgbClr val="000000"/>
            </a:solidFill>
            <a:round/>
          </a:ln>
        </p:spPr>
        <p:style>
          <a:lnRef idx="0"/>
          <a:fillRef idx="0"/>
          <a:effectRef idx="0"/>
          <a:fontRef idx="minor"/>
        </p:style>
      </p:sp>
      <p:sp>
        <p:nvSpPr>
          <p:cNvPr id="777" name="CustomShape 3"/>
          <p:cNvSpPr/>
          <p:nvPr/>
        </p:nvSpPr>
        <p:spPr>
          <a:xfrm>
            <a:off x="3026880" y="3083040"/>
            <a:ext cx="459720" cy="507960"/>
          </a:xfrm>
          <a:prstGeom prst="rect">
            <a:avLst/>
          </a:prstGeom>
          <a:noFill/>
          <a:ln>
            <a:noFill/>
          </a:ln>
        </p:spPr>
        <p:style>
          <a:lnRef idx="0"/>
          <a:fillRef idx="0"/>
          <a:effectRef idx="0"/>
          <a:fontRef idx="minor"/>
        </p:style>
        <p:txBody>
          <a:bodyPr wrap="none" lIns="92160" rIns="92160" tIns="46080" bIns="46080"/>
          <a:p>
            <a:pPr>
              <a:lnSpc>
                <a:spcPct val="100000"/>
              </a:lnSpc>
            </a:pPr>
            <a:r>
              <a:rPr b="1" lang="fr-FR" sz="2400" spc="-1" strike="noStrike">
                <a:solidFill>
                  <a:srgbClr val="000000"/>
                </a:solidFill>
                <a:latin typeface="Times New Roman"/>
                <a:ea typeface="ＭＳ Ｐゴシック"/>
              </a:rPr>
              <a:t>P</a:t>
            </a:r>
            <a:r>
              <a:rPr b="1" lang="fr-FR" sz="2400" spc="-1" strike="noStrike" baseline="-25000">
                <a:solidFill>
                  <a:srgbClr val="000000"/>
                </a:solidFill>
                <a:latin typeface="Times New Roman"/>
                <a:ea typeface="ＭＳ Ｐゴシック"/>
              </a:rPr>
              <a:t>0</a:t>
            </a:r>
            <a:endParaRPr b="0" lang="fr-FR" sz="2400" spc="-1" strike="noStrike">
              <a:latin typeface="Arial"/>
            </a:endParaRPr>
          </a:p>
        </p:txBody>
      </p:sp>
      <p:sp>
        <p:nvSpPr>
          <p:cNvPr id="778" name="CustomShape 4"/>
          <p:cNvSpPr/>
          <p:nvPr/>
        </p:nvSpPr>
        <p:spPr>
          <a:xfrm>
            <a:off x="1828800" y="4010040"/>
            <a:ext cx="4571640" cy="561600"/>
          </a:xfrm>
          <a:prstGeom prst="rect">
            <a:avLst/>
          </a:prstGeom>
          <a:noFill/>
          <a:ln w="9360">
            <a:solidFill>
              <a:srgbClr val="cc9900"/>
            </a:solidFill>
            <a:miter/>
          </a:ln>
        </p:spPr>
        <p:style>
          <a:lnRef idx="0"/>
          <a:fillRef idx="0"/>
          <a:effectRef idx="0"/>
          <a:fontRef idx="minor"/>
        </p:style>
        <p:txBody>
          <a:bodyPr lIns="92160" rIns="92160" tIns="46080" bIns="46080" anchor="ctr"/>
          <a:p>
            <a:pPr>
              <a:lnSpc>
                <a:spcPct val="100000"/>
              </a:lnSpc>
            </a:pPr>
            <a:r>
              <a:rPr b="1" lang="fr-FR" sz="1800" spc="-1" strike="noStrike">
                <a:solidFill>
                  <a:srgbClr val="000000"/>
                </a:solidFill>
                <a:latin typeface="Verdana"/>
                <a:ea typeface="ＭＳ Ｐゴシック"/>
              </a:rPr>
              <a:t>P(t) = P</a:t>
            </a:r>
            <a:r>
              <a:rPr b="1" lang="fr-FR" sz="1800" spc="-1" strike="noStrike" baseline="-25000">
                <a:solidFill>
                  <a:srgbClr val="000000"/>
                </a:solidFill>
                <a:latin typeface="Verdana"/>
                <a:ea typeface="ＭＳ Ｐゴシック"/>
              </a:rPr>
              <a:t>0</a:t>
            </a:r>
            <a:r>
              <a:rPr b="1" lang="fr-FR" sz="1800" spc="-1" strike="noStrike">
                <a:solidFill>
                  <a:srgbClr val="000000"/>
                </a:solidFill>
                <a:latin typeface="Verdana"/>
                <a:ea typeface="ＭＳ Ｐゴシック"/>
              </a:rPr>
              <a:t> + V*t</a:t>
            </a:r>
            <a:endParaRPr b="0" lang="fr-FR" sz="1800" spc="-1" strike="noStrike">
              <a:latin typeface="Arial"/>
            </a:endParaRPr>
          </a:p>
        </p:txBody>
      </p:sp>
      <p:sp>
        <p:nvSpPr>
          <p:cNvPr id="779" name="CustomShape 5"/>
          <p:cNvSpPr/>
          <p:nvPr/>
        </p:nvSpPr>
        <p:spPr>
          <a:xfrm>
            <a:off x="3062160" y="4875120"/>
            <a:ext cx="2474640" cy="915480"/>
          </a:xfrm>
          <a:prstGeom prst="rect">
            <a:avLst/>
          </a:prstGeom>
          <a:noFill/>
          <a:ln>
            <a:noFill/>
          </a:ln>
        </p:spPr>
        <p:style>
          <a:lnRef idx="0"/>
          <a:fillRef idx="0"/>
          <a:effectRef idx="0"/>
          <a:fontRef idx="minor"/>
        </p:style>
        <p:txBody>
          <a:bodyPr wrap="none" lIns="92160" rIns="92160" tIns="46080" bIns="46080"/>
          <a:p>
            <a:pPr>
              <a:lnSpc>
                <a:spcPct val="100000"/>
              </a:lnSpc>
            </a:pPr>
            <a:r>
              <a:rPr b="1" lang="fr-FR" sz="1800" spc="-1" strike="noStrike">
                <a:solidFill>
                  <a:srgbClr val="000000"/>
                </a:solidFill>
                <a:latin typeface="Verdana"/>
                <a:ea typeface="ＭＳ Ｐゴシック"/>
              </a:rPr>
              <a:t>X(t) = X</a:t>
            </a:r>
            <a:r>
              <a:rPr b="1" lang="fr-FR" sz="1400" spc="-1" strike="noStrike">
                <a:solidFill>
                  <a:srgbClr val="000000"/>
                </a:solidFill>
                <a:latin typeface="Verdana"/>
                <a:ea typeface="ＭＳ Ｐゴシック"/>
              </a:rPr>
              <a:t>0</a:t>
            </a:r>
            <a:r>
              <a:rPr b="1" lang="fr-FR" sz="1800" spc="-1" strike="noStrike">
                <a:solidFill>
                  <a:srgbClr val="000000"/>
                </a:solidFill>
                <a:latin typeface="Verdana"/>
                <a:ea typeface="ＭＳ Ｐゴシック"/>
              </a:rPr>
              <a:t> + Vx*t   </a:t>
            </a:r>
            <a:endParaRPr b="0" lang="fr-FR" sz="1800" spc="-1" strike="noStrike">
              <a:latin typeface="Arial"/>
            </a:endParaRPr>
          </a:p>
          <a:p>
            <a:pPr>
              <a:lnSpc>
                <a:spcPct val="100000"/>
              </a:lnSpc>
            </a:pPr>
            <a:r>
              <a:rPr b="1" lang="fr-FR" sz="1800" spc="-1" strike="noStrike">
                <a:solidFill>
                  <a:srgbClr val="000000"/>
                </a:solidFill>
                <a:latin typeface="Verdana"/>
                <a:ea typeface="ＭＳ Ｐゴシック"/>
              </a:rPr>
              <a:t>Y(t) = Y</a:t>
            </a:r>
            <a:r>
              <a:rPr b="1" lang="fr-FR" sz="1400" spc="-1" strike="noStrike">
                <a:solidFill>
                  <a:srgbClr val="000000"/>
                </a:solidFill>
                <a:latin typeface="Verdana"/>
                <a:ea typeface="ＭＳ Ｐゴシック"/>
              </a:rPr>
              <a:t>0</a:t>
            </a:r>
            <a:r>
              <a:rPr b="1" lang="fr-FR" sz="1800" spc="-1" strike="noStrike">
                <a:solidFill>
                  <a:srgbClr val="000000"/>
                </a:solidFill>
                <a:latin typeface="Verdana"/>
                <a:ea typeface="ＭＳ Ｐゴシック"/>
              </a:rPr>
              <a:t> + Vy*t</a:t>
            </a:r>
            <a:endParaRPr b="0" lang="fr-FR" sz="1800" spc="-1" strike="noStrike">
              <a:latin typeface="Arial"/>
            </a:endParaRPr>
          </a:p>
          <a:p>
            <a:pPr>
              <a:lnSpc>
                <a:spcPct val="100000"/>
              </a:lnSpc>
            </a:pPr>
            <a:r>
              <a:rPr b="1" lang="fr-FR" sz="1800" spc="-1" strike="noStrike">
                <a:solidFill>
                  <a:srgbClr val="000000"/>
                </a:solidFill>
                <a:latin typeface="Verdana"/>
                <a:ea typeface="ＭＳ Ｐゴシック"/>
              </a:rPr>
              <a:t>Z(t) = </a:t>
            </a:r>
            <a:r>
              <a:rPr b="1" lang="fr-FR" sz="600" spc="-1" strike="noStrike">
                <a:solidFill>
                  <a:srgbClr val="000000"/>
                </a:solidFill>
                <a:latin typeface="Verdana"/>
                <a:ea typeface="ＭＳ Ｐゴシック"/>
              </a:rPr>
              <a:t> </a:t>
            </a:r>
            <a:r>
              <a:rPr b="1" lang="fr-FR" sz="1800" spc="-1" strike="noStrike">
                <a:solidFill>
                  <a:srgbClr val="000000"/>
                </a:solidFill>
                <a:latin typeface="Verdana"/>
                <a:ea typeface="ＭＳ Ｐゴシック"/>
              </a:rPr>
              <a:t>Z</a:t>
            </a:r>
            <a:r>
              <a:rPr b="1" lang="fr-FR" sz="1400" spc="-1" strike="noStrike">
                <a:solidFill>
                  <a:srgbClr val="000000"/>
                </a:solidFill>
                <a:latin typeface="Verdana"/>
                <a:ea typeface="ＭＳ Ｐゴシック"/>
              </a:rPr>
              <a:t>0</a:t>
            </a:r>
            <a:r>
              <a:rPr b="1" lang="fr-FR" sz="1800" spc="-1" strike="noStrike">
                <a:solidFill>
                  <a:srgbClr val="000000"/>
                </a:solidFill>
                <a:latin typeface="Verdana"/>
                <a:ea typeface="ＭＳ Ｐゴシック"/>
              </a:rPr>
              <a:t> + Vz*t</a:t>
            </a:r>
            <a:endParaRPr b="0" lang="fr-FR" sz="1800" spc="-1" strike="noStrike">
              <a:latin typeface="Arial"/>
            </a:endParaRPr>
          </a:p>
        </p:txBody>
      </p:sp>
      <p:grpSp>
        <p:nvGrpSpPr>
          <p:cNvPr id="780" name="Group 6"/>
          <p:cNvGrpSpPr/>
          <p:nvPr/>
        </p:nvGrpSpPr>
        <p:grpSpPr>
          <a:xfrm>
            <a:off x="2590920" y="2722680"/>
            <a:ext cx="682200" cy="324720"/>
            <a:chOff x="2590920" y="2722680"/>
            <a:chExt cx="682200" cy="324720"/>
          </a:xfrm>
        </p:grpSpPr>
        <p:sp>
          <p:nvSpPr>
            <p:cNvPr id="781" name="CustomShape 7"/>
            <p:cNvSpPr/>
            <p:nvPr/>
          </p:nvSpPr>
          <p:spPr>
            <a:xfrm>
              <a:off x="2590920" y="2722680"/>
              <a:ext cx="437760" cy="247320"/>
            </a:xfrm>
            <a:custGeom>
              <a:avLst/>
              <a:gdLst/>
              <a:ahLst/>
              <a:rect l="l" t="t" r="r" b="b"/>
              <a:pathLst>
                <a:path w="276" h="156">
                  <a:moveTo>
                    <a:pt x="0" y="155"/>
                  </a:moveTo>
                  <a:lnTo>
                    <a:pt x="36" y="148"/>
                  </a:lnTo>
                  <a:lnTo>
                    <a:pt x="107" y="127"/>
                  </a:lnTo>
                  <a:lnTo>
                    <a:pt x="155" y="105"/>
                  </a:lnTo>
                  <a:lnTo>
                    <a:pt x="179" y="91"/>
                  </a:lnTo>
                  <a:lnTo>
                    <a:pt x="203" y="77"/>
                  </a:lnTo>
                  <a:lnTo>
                    <a:pt x="215" y="70"/>
                  </a:lnTo>
                  <a:lnTo>
                    <a:pt x="239" y="56"/>
                  </a:lnTo>
                  <a:lnTo>
                    <a:pt x="263" y="28"/>
                  </a:lnTo>
                  <a:lnTo>
                    <a:pt x="275" y="7"/>
                  </a:lnTo>
                  <a:lnTo>
                    <a:pt x="275" y="0"/>
                  </a:lnTo>
                </a:path>
              </a:pathLst>
            </a:custGeom>
            <a:noFill/>
            <a:ln w="12600">
              <a:solidFill>
                <a:srgbClr val="000000"/>
              </a:solidFill>
              <a:round/>
            </a:ln>
          </p:spPr>
          <p:style>
            <a:lnRef idx="0"/>
            <a:fillRef idx="0"/>
            <a:effectRef idx="0"/>
            <a:fontRef idx="minor"/>
          </p:style>
        </p:sp>
        <p:sp>
          <p:nvSpPr>
            <p:cNvPr id="782" name="CustomShape 8"/>
            <p:cNvSpPr/>
            <p:nvPr/>
          </p:nvSpPr>
          <p:spPr>
            <a:xfrm>
              <a:off x="2590920" y="2968560"/>
              <a:ext cx="607680" cy="78840"/>
            </a:xfrm>
            <a:custGeom>
              <a:avLst/>
              <a:gdLst/>
              <a:ahLst/>
              <a:rect l="l" t="t" r="r" b="b"/>
              <a:pathLst>
                <a:path w="383" h="50">
                  <a:moveTo>
                    <a:pt x="0" y="7"/>
                  </a:moveTo>
                  <a:lnTo>
                    <a:pt x="24" y="7"/>
                  </a:lnTo>
                  <a:lnTo>
                    <a:pt x="83" y="0"/>
                  </a:lnTo>
                  <a:lnTo>
                    <a:pt x="143" y="0"/>
                  </a:lnTo>
                  <a:lnTo>
                    <a:pt x="191" y="0"/>
                  </a:lnTo>
                  <a:lnTo>
                    <a:pt x="251" y="7"/>
                  </a:lnTo>
                  <a:lnTo>
                    <a:pt x="287" y="14"/>
                  </a:lnTo>
                  <a:lnTo>
                    <a:pt x="335" y="28"/>
                  </a:lnTo>
                  <a:lnTo>
                    <a:pt x="371" y="42"/>
                  </a:lnTo>
                  <a:lnTo>
                    <a:pt x="382" y="49"/>
                  </a:lnTo>
                </a:path>
              </a:pathLst>
            </a:custGeom>
            <a:noFill/>
            <a:ln w="12600">
              <a:solidFill>
                <a:srgbClr val="000000"/>
              </a:solidFill>
              <a:round/>
            </a:ln>
          </p:spPr>
          <p:style>
            <a:lnRef idx="0"/>
            <a:fillRef idx="0"/>
            <a:effectRef idx="0"/>
            <a:fontRef idx="minor"/>
          </p:style>
        </p:sp>
        <p:sp>
          <p:nvSpPr>
            <p:cNvPr id="783" name="CustomShape 9"/>
            <p:cNvSpPr/>
            <p:nvPr/>
          </p:nvSpPr>
          <p:spPr>
            <a:xfrm>
              <a:off x="3103560" y="2789280"/>
              <a:ext cx="169560" cy="167760"/>
            </a:xfrm>
            <a:prstGeom prst="ellipse">
              <a:avLst/>
            </a:prstGeom>
            <a:solidFill>
              <a:srgbClr val="000000"/>
            </a:solidFill>
            <a:ln>
              <a:noFill/>
            </a:ln>
          </p:spPr>
          <p:style>
            <a:lnRef idx="0"/>
            <a:fillRef idx="0"/>
            <a:effectRef idx="0"/>
            <a:fontRef idx="minor"/>
          </p:style>
        </p:sp>
        <p:sp>
          <p:nvSpPr>
            <p:cNvPr id="784" name="CustomShape 10"/>
            <p:cNvSpPr/>
            <p:nvPr/>
          </p:nvSpPr>
          <p:spPr>
            <a:xfrm>
              <a:off x="3084480" y="2800440"/>
              <a:ext cx="171000" cy="147240"/>
            </a:xfrm>
            <a:custGeom>
              <a:avLst/>
              <a:gdLst/>
              <a:ahLst/>
              <a:rect l="l" t="t" r="r" b="b"/>
              <a:pathLst>
                <a:path w="108" h="93">
                  <a:moveTo>
                    <a:pt x="12" y="56"/>
                  </a:moveTo>
                  <a:lnTo>
                    <a:pt x="12" y="49"/>
                  </a:lnTo>
                  <a:lnTo>
                    <a:pt x="0" y="28"/>
                  </a:lnTo>
                  <a:lnTo>
                    <a:pt x="0" y="14"/>
                  </a:lnTo>
                  <a:lnTo>
                    <a:pt x="12" y="7"/>
                  </a:lnTo>
                  <a:lnTo>
                    <a:pt x="24" y="0"/>
                  </a:lnTo>
                  <a:lnTo>
                    <a:pt x="36" y="0"/>
                  </a:lnTo>
                  <a:lnTo>
                    <a:pt x="60" y="0"/>
                  </a:lnTo>
                  <a:lnTo>
                    <a:pt x="71" y="7"/>
                  </a:lnTo>
                  <a:lnTo>
                    <a:pt x="83" y="14"/>
                  </a:lnTo>
                  <a:lnTo>
                    <a:pt x="107" y="28"/>
                  </a:lnTo>
                  <a:lnTo>
                    <a:pt x="107" y="35"/>
                  </a:lnTo>
                  <a:lnTo>
                    <a:pt x="107" y="49"/>
                  </a:lnTo>
                  <a:lnTo>
                    <a:pt x="107" y="64"/>
                  </a:lnTo>
                  <a:lnTo>
                    <a:pt x="107" y="71"/>
                  </a:lnTo>
                  <a:lnTo>
                    <a:pt x="107" y="78"/>
                  </a:lnTo>
                  <a:lnTo>
                    <a:pt x="95" y="85"/>
                  </a:lnTo>
                  <a:lnTo>
                    <a:pt x="83" y="92"/>
                  </a:lnTo>
                  <a:lnTo>
                    <a:pt x="71" y="92"/>
                  </a:lnTo>
                  <a:lnTo>
                    <a:pt x="48" y="92"/>
                  </a:lnTo>
                  <a:lnTo>
                    <a:pt x="36" y="85"/>
                  </a:lnTo>
                  <a:lnTo>
                    <a:pt x="36" y="78"/>
                  </a:lnTo>
                  <a:lnTo>
                    <a:pt x="24" y="64"/>
                  </a:lnTo>
                  <a:lnTo>
                    <a:pt x="12" y="56"/>
                  </a:lnTo>
                </a:path>
              </a:pathLst>
            </a:custGeom>
            <a:solidFill>
              <a:srgbClr val="000000"/>
            </a:solidFill>
            <a:ln w="12600">
              <a:solidFill>
                <a:srgbClr val="000000"/>
              </a:solidFill>
              <a:round/>
            </a:ln>
          </p:spPr>
          <p:style>
            <a:lnRef idx="0"/>
            <a:fillRef idx="0"/>
            <a:effectRef idx="0"/>
            <a:fontRef idx="minor"/>
          </p:style>
        </p:sp>
        <p:sp>
          <p:nvSpPr>
            <p:cNvPr id="785" name="Line 11"/>
            <p:cNvSpPr/>
            <p:nvPr/>
          </p:nvSpPr>
          <p:spPr>
            <a:xfrm>
              <a:off x="3008160" y="2755800"/>
              <a:ext cx="133200" cy="66600"/>
            </a:xfrm>
            <a:prstGeom prst="line">
              <a:avLst/>
            </a:prstGeom>
            <a:ln w="12600">
              <a:solidFill>
                <a:srgbClr val="000000"/>
              </a:solidFill>
              <a:round/>
            </a:ln>
          </p:spPr>
          <p:style>
            <a:lnRef idx="0"/>
            <a:fillRef idx="0"/>
            <a:effectRef idx="0"/>
            <a:fontRef idx="minor"/>
          </p:style>
        </p:sp>
        <p:sp>
          <p:nvSpPr>
            <p:cNvPr id="786" name="Line 12"/>
            <p:cNvSpPr/>
            <p:nvPr/>
          </p:nvSpPr>
          <p:spPr>
            <a:xfrm flipH="1">
              <a:off x="3122280" y="2946240"/>
              <a:ext cx="74880" cy="77760"/>
            </a:xfrm>
            <a:prstGeom prst="line">
              <a:avLst/>
            </a:prstGeom>
            <a:ln w="12600">
              <a:solidFill>
                <a:srgbClr val="000000"/>
              </a:solidFill>
              <a:round/>
            </a:ln>
          </p:spPr>
          <p:style>
            <a:lnRef idx="0"/>
            <a:fillRef idx="0"/>
            <a:effectRef idx="0"/>
            <a:fontRef idx="minor"/>
          </p:style>
        </p:sp>
      </p:grpSp>
      <p:sp>
        <p:nvSpPr>
          <p:cNvPr id="787" name="Line 13"/>
          <p:cNvSpPr/>
          <p:nvPr/>
        </p:nvSpPr>
        <p:spPr>
          <a:xfrm>
            <a:off x="5916600" y="1558800"/>
            <a:ext cx="360" cy="1596960"/>
          </a:xfrm>
          <a:prstGeom prst="line">
            <a:avLst/>
          </a:prstGeom>
          <a:ln w="38160">
            <a:solidFill>
              <a:schemeClr val="accent2"/>
            </a:solidFill>
            <a:round/>
          </a:ln>
        </p:spPr>
        <p:style>
          <a:lnRef idx="0"/>
          <a:fillRef idx="0"/>
          <a:effectRef idx="0"/>
          <a:fontRef idx="minor"/>
        </p:style>
      </p:sp>
      <p:sp>
        <p:nvSpPr>
          <p:cNvPr id="788" name="CustomShape 14"/>
          <p:cNvSpPr/>
          <p:nvPr/>
        </p:nvSpPr>
        <p:spPr>
          <a:xfrm>
            <a:off x="3949560" y="2887560"/>
            <a:ext cx="383760" cy="456120"/>
          </a:xfrm>
          <a:prstGeom prst="rect">
            <a:avLst/>
          </a:prstGeom>
          <a:noFill/>
          <a:ln>
            <a:noFill/>
          </a:ln>
        </p:spPr>
        <p:style>
          <a:lnRef idx="0"/>
          <a:fillRef idx="0"/>
          <a:effectRef idx="0"/>
          <a:fontRef idx="minor"/>
        </p:style>
        <p:txBody>
          <a:bodyPr wrap="none" lIns="90000" rIns="90000" tIns="45000" bIns="45000"/>
          <a:p>
            <a:pPr>
              <a:lnSpc>
                <a:spcPct val="100000"/>
              </a:lnSpc>
            </a:pPr>
            <a:r>
              <a:rPr b="1" i="1" lang="fr-FR" sz="2400" spc="-1" strike="noStrike">
                <a:solidFill>
                  <a:srgbClr val="ff0000"/>
                </a:solidFill>
                <a:latin typeface="Times New Roman"/>
                <a:ea typeface="ＭＳ Ｐゴシック"/>
              </a:rPr>
              <a:t>V</a:t>
            </a:r>
            <a:endParaRPr b="0" lang="fr-FR" sz="2400" spc="-1" strike="noStrike">
              <a:latin typeface="Arial"/>
            </a:endParaRPr>
          </a:p>
        </p:txBody>
      </p:sp>
      <p:sp>
        <p:nvSpPr>
          <p:cNvPr id="789" name="Line 15"/>
          <p:cNvSpPr/>
          <p:nvPr/>
        </p:nvSpPr>
        <p:spPr>
          <a:xfrm>
            <a:off x="4044600" y="2911320"/>
            <a:ext cx="300240" cy="360"/>
          </a:xfrm>
          <a:prstGeom prst="line">
            <a:avLst/>
          </a:prstGeom>
          <a:ln w="9360">
            <a:solidFill>
              <a:srgbClr val="ff0000"/>
            </a:solidFill>
            <a:round/>
            <a:tailEnd len="med" type="triangle" w="med"/>
          </a:ln>
        </p:spPr>
        <p:style>
          <a:lnRef idx="0"/>
          <a:fillRef idx="0"/>
          <a:effectRef idx="0"/>
          <a:fontRef idx="minor"/>
        </p:style>
      </p:sp>
      <p:sp>
        <p:nvSpPr>
          <p:cNvPr id="790" name="Line 16"/>
          <p:cNvSpPr/>
          <p:nvPr/>
        </p:nvSpPr>
        <p:spPr>
          <a:xfrm flipV="1">
            <a:off x="3225600" y="2692080"/>
            <a:ext cx="990720" cy="228600"/>
          </a:xfrm>
          <a:prstGeom prst="line">
            <a:avLst/>
          </a:prstGeom>
          <a:ln w="9360">
            <a:solidFill>
              <a:srgbClr val="ff0000"/>
            </a:solidFill>
            <a:round/>
            <a:tailEnd len="med" type="triangle" w="med"/>
          </a:ln>
        </p:spPr>
        <p:style>
          <a:lnRef idx="0"/>
          <a:fillRef idx="0"/>
          <a:effectRef idx="0"/>
          <a:fontRef idx="minor"/>
        </p:style>
      </p:sp>
      <p:sp>
        <p:nvSpPr>
          <p:cNvPr id="791" name="CustomShape 17"/>
          <p:cNvSpPr/>
          <p:nvPr/>
        </p:nvSpPr>
        <p:spPr>
          <a:xfrm>
            <a:off x="5867280" y="2286000"/>
            <a:ext cx="75960" cy="75960"/>
          </a:xfrm>
          <a:prstGeom prst="ellipse">
            <a:avLst/>
          </a:prstGeom>
          <a:solidFill>
            <a:srgbClr val="99ccff"/>
          </a:solidFill>
          <a:ln w="9360">
            <a:solidFill>
              <a:schemeClr val="tx1"/>
            </a:solidFill>
            <a:round/>
          </a:ln>
        </p:spPr>
        <p:style>
          <a:lnRef idx="0"/>
          <a:fillRef idx="0"/>
          <a:effectRef idx="0"/>
          <a:fontRef idx="minor"/>
        </p:style>
      </p:sp>
      <p:sp>
        <p:nvSpPr>
          <p:cNvPr id="792" name="CustomShape 18"/>
          <p:cNvSpPr/>
          <p:nvPr/>
        </p:nvSpPr>
        <p:spPr>
          <a:xfrm>
            <a:off x="5929200" y="1828800"/>
            <a:ext cx="369720" cy="457560"/>
          </a:xfrm>
          <a:prstGeom prst="rect">
            <a:avLst/>
          </a:prstGeom>
          <a:noFill/>
          <a:ln>
            <a:noFill/>
          </a:ln>
        </p:spPr>
        <p:style>
          <a:lnRef idx="0"/>
          <a:fillRef idx="0"/>
          <a:effectRef idx="0"/>
          <a:fontRef idx="minor"/>
        </p:style>
        <p:txBody>
          <a:bodyPr wrap="none" lIns="92160" rIns="92160" tIns="46080" bIns="46080"/>
          <a:p>
            <a:pPr>
              <a:lnSpc>
                <a:spcPct val="100000"/>
              </a:lnSpc>
            </a:pPr>
            <a:r>
              <a:rPr b="1" lang="fr-FR" sz="2400" spc="-1" strike="noStrike">
                <a:solidFill>
                  <a:srgbClr val="000000"/>
                </a:solidFill>
                <a:latin typeface="Times New Roman"/>
                <a:ea typeface="ＭＳ Ｐゴシック"/>
              </a:rPr>
              <a:t>P</a:t>
            </a:r>
            <a:endParaRPr b="0" lang="fr-FR" sz="2400" spc="-1" strike="noStrike">
              <a:latin typeface="Arial"/>
            </a:endParaRPr>
          </a:p>
        </p:txBody>
      </p:sp>
      <p:sp>
        <p:nvSpPr>
          <p:cNvPr id="793" name="TextShape 19"/>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1921D2C5-47EC-4788-B12A-75BC5CF333BC}"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794" name="TextShape 20"/>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- 2017</a:t>
            </a:r>
            <a:endParaRPr b="0" lang="fr-FR" sz="1200" spc="-1" strike="noStrike">
              <a:latin typeface="Times New Roman"/>
            </a:endParaRPr>
          </a:p>
        </p:txBody>
      </p:sp>
    </p:spTree>
  </p:cSld>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Gill Sans"/>
              </a:rPr>
              <a:t>Intersections</a:t>
            </a:r>
            <a:endParaRPr b="0" lang="en-US" sz="3600" spc="-1" strike="noStrike">
              <a:solidFill>
                <a:srgbClr val="000000"/>
              </a:solidFill>
              <a:latin typeface="Calibri"/>
            </a:endParaRPr>
          </a:p>
        </p:txBody>
      </p:sp>
      <p:sp>
        <p:nvSpPr>
          <p:cNvPr id="796"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Il existe différentes manières de définir une géométrie </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Pour les formes simples, les tests sont rapides </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Pour les autres représentations &gt; conversion en maillage de polygones</a:t>
            </a:r>
            <a:endParaRPr b="0" lang="en-US" sz="3200" spc="-1" strike="noStrike">
              <a:solidFill>
                <a:srgbClr val="000000"/>
              </a:solidFill>
              <a:latin typeface="Avenir Next Condensed Regular"/>
            </a:endParaRPr>
          </a:p>
        </p:txBody>
      </p:sp>
      <p:sp>
        <p:nvSpPr>
          <p:cNvPr id="797"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B607674A-B40C-4458-80CC-65E573E26E39}"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Tree>
  </p:cSld>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Gill Sans"/>
              </a:rPr>
              <a:t>Complexité</a:t>
            </a:r>
            <a:endParaRPr b="0" lang="en-US" sz="3600" spc="-1" strike="noStrike">
              <a:solidFill>
                <a:srgbClr val="000000"/>
              </a:solidFill>
              <a:latin typeface="Calibri"/>
            </a:endParaRPr>
          </a:p>
        </p:txBody>
      </p:sp>
      <p:sp>
        <p:nvSpPr>
          <p:cNvPr id="799" name="TextShape 2"/>
          <p:cNvSpPr txBox="1"/>
          <p:nvPr/>
        </p:nvSpPr>
        <p:spPr>
          <a:xfrm>
            <a:off x="572040" y="1371600"/>
            <a:ext cx="7848360" cy="4114440"/>
          </a:xfrm>
          <a:prstGeom prst="rect">
            <a:avLst/>
          </a:prstGeom>
          <a:noFill/>
          <a:ln>
            <a:noFill/>
          </a:ln>
        </p:spPr>
        <p:txBody>
          <a:bodyPr>
            <a:normAutofit/>
          </a:bodyPr>
          <a:p>
            <a:pPr marL="343080" indent="-342720">
              <a:lnSpc>
                <a:spcPct val="100000"/>
              </a:lnSpc>
              <a:spcBef>
                <a:spcPts val="641"/>
              </a:spcBef>
              <a:buClr>
                <a:srgbClr val="2c7c9f"/>
              </a:buClr>
              <a:buFont typeface="Arial"/>
              <a:buChar char="•"/>
            </a:pPr>
            <a:r>
              <a:rPr b="0" lang="en-US" sz="3200" spc="-1" strike="noStrike">
                <a:solidFill>
                  <a:srgbClr val="000000"/>
                </a:solidFill>
                <a:latin typeface="Avenir Next Condensed Regular"/>
              </a:rPr>
              <a:t>Taille de l'image </a:t>
            </a:r>
            <a:endParaRPr b="0" lang="en-US" sz="3200" spc="-1" strike="noStrike">
              <a:solidFill>
                <a:srgbClr val="000000"/>
              </a:solidFill>
              <a:latin typeface="Avenir Next Condensed Regular"/>
            </a:endParaRPr>
          </a:p>
          <a:p>
            <a:pPr marL="343080" indent="-342720">
              <a:lnSpc>
                <a:spcPct val="100000"/>
              </a:lnSpc>
              <a:spcBef>
                <a:spcPts val="641"/>
              </a:spcBef>
              <a:buClr>
                <a:srgbClr val="2c7c9f"/>
              </a:buClr>
              <a:buFont typeface="Arial"/>
              <a:buChar char="•"/>
            </a:pPr>
            <a:r>
              <a:rPr b="0" lang="en-US" sz="3200" spc="-1" strike="noStrike">
                <a:solidFill>
                  <a:srgbClr val="000000"/>
                </a:solidFill>
                <a:latin typeface="Avenir Next Condensed Regular"/>
              </a:rPr>
              <a:t>Nombre d'objets</a:t>
            </a:r>
            <a:endParaRPr b="0" lang="en-US" sz="3200" spc="-1" strike="noStrike">
              <a:solidFill>
                <a:srgbClr val="000000"/>
              </a:solidFill>
              <a:latin typeface="Avenir Next Condensed Regular"/>
            </a:endParaRPr>
          </a:p>
          <a:p>
            <a:pPr marL="343080" indent="-342720">
              <a:lnSpc>
                <a:spcPct val="100000"/>
              </a:lnSpc>
              <a:spcBef>
                <a:spcPts val="641"/>
              </a:spcBef>
              <a:buClr>
                <a:srgbClr val="2c7c9f"/>
              </a:buClr>
              <a:buFont typeface="Arial"/>
              <a:buChar char="•"/>
            </a:pPr>
            <a:r>
              <a:rPr b="0" lang="en-US" sz="3200" spc="-1" strike="noStrike">
                <a:solidFill>
                  <a:srgbClr val="000000"/>
                </a:solidFill>
                <a:latin typeface="Avenir Next Condensed Regular"/>
              </a:rPr>
              <a:t>Nature des objets (réfléchissants, transparents, mats)</a:t>
            </a:r>
            <a:endParaRPr b="0" lang="en-US" sz="3200" spc="-1" strike="noStrike">
              <a:solidFill>
                <a:srgbClr val="000000"/>
              </a:solidFill>
              <a:latin typeface="Avenir Next Condensed Regular"/>
            </a:endParaRPr>
          </a:p>
          <a:p>
            <a:pPr marL="343080" indent="-342720">
              <a:lnSpc>
                <a:spcPct val="100000"/>
              </a:lnSpc>
              <a:spcBef>
                <a:spcPts val="641"/>
              </a:spcBef>
              <a:buClr>
                <a:srgbClr val="2c7c9f"/>
              </a:buClr>
              <a:buFont typeface="Arial"/>
              <a:buChar char="•"/>
            </a:pPr>
            <a:r>
              <a:rPr b="0" lang="en-US" sz="3200" spc="-1" strike="noStrike">
                <a:solidFill>
                  <a:srgbClr val="000000"/>
                </a:solidFill>
                <a:latin typeface="Avenir Next Condensed Regular"/>
              </a:rPr>
              <a:t>Modélisation des objets (calcul d'intersection associé)</a:t>
            </a:r>
            <a:endParaRPr b="0" lang="en-US" sz="3200" spc="-1" strike="noStrike">
              <a:solidFill>
                <a:srgbClr val="000000"/>
              </a:solidFill>
              <a:latin typeface="Avenir Next Condensed Regular"/>
            </a:endParaRPr>
          </a:p>
          <a:p>
            <a:pPr marL="343080" indent="-342720">
              <a:lnSpc>
                <a:spcPct val="100000"/>
              </a:lnSpc>
              <a:spcBef>
                <a:spcPts val="641"/>
              </a:spcBef>
              <a:buClr>
                <a:srgbClr val="2c7c9f"/>
              </a:buClr>
              <a:buFont typeface="Arial"/>
              <a:buChar char="•"/>
            </a:pPr>
            <a:r>
              <a:rPr b="0" lang="en-US" sz="3200" spc="-1" strike="noStrike">
                <a:solidFill>
                  <a:srgbClr val="000000"/>
                </a:solidFill>
                <a:latin typeface="Avenir Next Condensed Regular"/>
              </a:rPr>
              <a:t>Nombre de sources de lumière</a:t>
            </a:r>
            <a:endParaRPr b="0" lang="en-US" sz="3200" spc="-1" strike="noStrike">
              <a:solidFill>
                <a:srgbClr val="000000"/>
              </a:solidFill>
              <a:latin typeface="Avenir Next Condensed Regular"/>
            </a:endParaRPr>
          </a:p>
          <a:p>
            <a:pPr marL="343080" indent="-342720">
              <a:lnSpc>
                <a:spcPct val="100000"/>
              </a:lnSpc>
              <a:spcBef>
                <a:spcPts val="641"/>
              </a:spcBef>
              <a:buClr>
                <a:srgbClr val="2c7c9f"/>
              </a:buClr>
              <a:buFont typeface="Arial"/>
              <a:buChar char="•"/>
            </a:pPr>
            <a:r>
              <a:rPr b="0" lang="en-US" sz="3200" spc="-1" strike="noStrike">
                <a:solidFill>
                  <a:srgbClr val="000000"/>
                </a:solidFill>
                <a:latin typeface="Avenir Next Condensed Regular"/>
              </a:rPr>
              <a:t>Profondeur de l'image (nombre de rebonds secondaires)</a:t>
            </a:r>
            <a:endParaRPr b="0" lang="en-US" sz="3200" spc="-1" strike="noStrike">
              <a:solidFill>
                <a:srgbClr val="000000"/>
              </a:solidFill>
              <a:latin typeface="Avenir Next Condensed Regular"/>
            </a:endParaRPr>
          </a:p>
        </p:txBody>
      </p:sp>
      <p:sp>
        <p:nvSpPr>
          <p:cNvPr id="800"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1152F1F3-CA8D-4C78-AC5E-D494E523076A}"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801"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- 2017</a:t>
            </a:r>
            <a:endParaRPr b="0" lang="fr-FR" sz="1200" spc="-1" strike="noStrike">
              <a:latin typeface="Times New Roman"/>
            </a:endParaRPr>
          </a:p>
        </p:txBody>
      </p:sp>
    </p:spTree>
  </p:cSld>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Gill Sans"/>
              </a:rPr>
              <a:t>Tintin - 2011</a:t>
            </a:r>
            <a:endParaRPr b="0" lang="en-US" sz="3600" spc="-1" strike="noStrike">
              <a:solidFill>
                <a:srgbClr val="000000"/>
              </a:solidFill>
              <a:latin typeface="Calibri"/>
            </a:endParaRPr>
          </a:p>
        </p:txBody>
      </p:sp>
      <p:sp>
        <p:nvSpPr>
          <p:cNvPr id="803"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r>
              <a:rPr b="0" lang="fr-FR" sz="1800" spc="-1" strike="noStrike">
                <a:solidFill>
                  <a:srgbClr val="ffffff"/>
                </a:solidFill>
                <a:latin typeface="Calibri"/>
                <a:ea typeface="ＭＳ Ｐゴシック"/>
              </a:rPr>
              <a:t>	</a:t>
            </a:r>
            <a:fld id="{8F936ED7-6AEE-4440-A2DA-17F1B15EEB1D}" type="slidenum">
              <a:rPr b="1" lang="fr-FR" sz="1400" spc="-1" strike="noStrike">
                <a:solidFill>
                  <a:srgbClr val="ffffff"/>
                </a:solidFill>
                <a:latin typeface="Times New Roman"/>
                <a:ea typeface="ＭＳ Ｐゴシック"/>
              </a:rPr>
              <a:t>&lt;numéro&gt;</a:t>
            </a:fld>
            <a:endParaRPr b="0" lang="fr-FR" sz="1400" spc="-1" strike="noStrike">
              <a:latin typeface="Times New Roman"/>
            </a:endParaRPr>
          </a:p>
        </p:txBody>
      </p:sp>
      <p:sp>
        <p:nvSpPr>
          <p:cNvPr id="804" name="CustomShape 3"/>
          <p:cNvSpPr/>
          <p:nvPr/>
        </p:nvSpPr>
        <p:spPr>
          <a:xfrm>
            <a:off x="1763640" y="6012000"/>
            <a:ext cx="6480360" cy="364680"/>
          </a:xfrm>
          <a:prstGeom prst="rect">
            <a:avLst/>
          </a:prstGeom>
          <a:noFill/>
          <a:ln>
            <a:noFill/>
          </a:ln>
        </p:spPr>
        <p:style>
          <a:lnRef idx="0"/>
          <a:fillRef idx="0"/>
          <a:effectRef idx="0"/>
          <a:fontRef idx="minor"/>
        </p:style>
        <p:txBody>
          <a:bodyPr lIns="90000" rIns="90000" tIns="45000" bIns="45000"/>
          <a:p>
            <a:pPr algn="r">
              <a:lnSpc>
                <a:spcPct val="100000"/>
              </a:lnSpc>
            </a:pPr>
            <a:r>
              <a:rPr b="0" i="1" lang="fr-FR" sz="1800" spc="-1" strike="noStrike">
                <a:solidFill>
                  <a:srgbClr val="000000"/>
                </a:solidFill>
                <a:latin typeface="Times New Roman"/>
                <a:ea typeface="ＭＳ Ｐゴシック"/>
              </a:rPr>
              <a:t>Weta Digital</a:t>
            </a:r>
            <a:endParaRPr b="0" lang="fr-FR" sz="1800" spc="-1" strike="noStrike">
              <a:latin typeface="Arial"/>
            </a:endParaRPr>
          </a:p>
        </p:txBody>
      </p:sp>
      <p:pic>
        <p:nvPicPr>
          <p:cNvPr id="805" name="Image 8" descr=""/>
          <p:cNvPicPr/>
          <p:nvPr/>
        </p:nvPicPr>
        <p:blipFill>
          <a:blip r:embed="rId1"/>
          <a:stretch/>
        </p:blipFill>
        <p:spPr>
          <a:xfrm>
            <a:off x="0" y="1845000"/>
            <a:ext cx="9143640" cy="3924720"/>
          </a:xfrm>
          <a:prstGeom prst="rect">
            <a:avLst/>
          </a:prstGeom>
          <a:ln>
            <a:noFill/>
          </a:ln>
        </p:spPr>
      </p:pic>
      <p:sp>
        <p:nvSpPr>
          <p:cNvPr id="806"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- 2017</a:t>
            </a:r>
            <a:endParaRPr b="0" lang="fr-FR" sz="1200" spc="-1" strike="noStrike">
              <a:latin typeface="Times New Roman"/>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SENSORAMA</a:t>
            </a:r>
            <a:endParaRPr b="0" lang="en-US" sz="3600" spc="-1" strike="noStrike">
              <a:solidFill>
                <a:srgbClr val="000000"/>
              </a:solidFill>
              <a:latin typeface="Calibri"/>
            </a:endParaRPr>
          </a:p>
        </p:txBody>
      </p:sp>
      <p:sp>
        <p:nvSpPr>
          <p:cNvPr id="217"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1962, Morton Heilig</a:t>
            </a:r>
            <a:endParaRPr b="0" lang="en-US" sz="3200" spc="-1" strike="noStrike">
              <a:solidFill>
                <a:srgbClr val="000000"/>
              </a:solidFill>
              <a:latin typeface="Avenir Next Condensed Regular"/>
            </a:endParaRPr>
          </a:p>
          <a:p>
            <a:pPr>
              <a:lnSpc>
                <a:spcPct val="100000"/>
              </a:lnSpc>
              <a:spcBef>
                <a:spcPts val="641"/>
              </a:spcBef>
            </a:pPr>
            <a:endParaRPr b="0" lang="en-US" sz="3200" spc="-1" strike="noStrike">
              <a:solidFill>
                <a:srgbClr val="000000"/>
              </a:solidFill>
              <a:latin typeface="Avenir Next Condensed Regular"/>
            </a:endParaRPr>
          </a:p>
        </p:txBody>
      </p:sp>
      <p:sp>
        <p:nvSpPr>
          <p:cNvPr id="218"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D0E21BC9-FAC6-4E11-A331-9EF355A6628A}"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219" name="Image 6" descr=""/>
          <p:cNvPicPr/>
          <p:nvPr/>
        </p:nvPicPr>
        <p:blipFill>
          <a:blip r:embed="rId1"/>
          <a:stretch/>
        </p:blipFill>
        <p:spPr>
          <a:xfrm>
            <a:off x="251640" y="1700640"/>
            <a:ext cx="3508560" cy="4032000"/>
          </a:xfrm>
          <a:prstGeom prst="rect">
            <a:avLst/>
          </a:prstGeom>
          <a:ln>
            <a:noFill/>
          </a:ln>
        </p:spPr>
      </p:pic>
      <p:pic>
        <p:nvPicPr>
          <p:cNvPr id="220" name="Picture 1" descr="">
            <a:hlinkClick r:id="" action="ppaction://media"/>
          </p:cNvPr>
          <p:cNvPicPr/>
          <p:nvPr>
            <a:videoFile r:link="rId2"/>
            <p:extLst>
              <p:ext uri="{DAA4B4D4-6D71-4841-9C94-3DE7FCFB9230}">
                <p14:media r:embed="rId3"/>
              </p:ext>
            </p:extLst>
          </p:nvPr>
        </p:nvPicPr>
        <p:blipFill>
          <a:blip r:embed="rId4"/>
        </p:blipFill>
        <p:spPr>
          <a:xfrm>
            <a:off x="3924000" y="1989000"/>
            <a:ext cx="4416120" cy="3312000"/>
          </a:xfrm>
          <a:prstGeom prst="rect">
            <a:avLst/>
          </a:prstGeom>
          <a:ln>
            <a:noFill/>
          </a:ln>
        </p:spPr>
      </p:pic>
      <p:sp>
        <p:nvSpPr>
          <p:cNvPr id="221"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timing>
    <p:tnLst>
      <p:par>
        <p:cTn id="19" dur="indefinite" restart="never" nodeType="tmRoot">
          <p:childTnLst>
            <p:seq>
              <p:cTn id="20" restart="whenNotActive" nodeType="interactiveSeq" fill="hold">
                <p:childTnLst>
                  <p:par>
                    <p:cTn id="21" fill="hold">
                      <p:stCondLst>
                        <p:cond delay="0"/>
                      </p:stCondLst>
                      <p:childTnLst>
                        <p:par>
                          <p:cTn id="22" fill="hold">
                            <p:stCondLst>
                              <p:cond delay="0"/>
                            </p:stCondLst>
                            <p:childTnLst>
                              <p:par>
                                <p:cTn id="23" nodeType="clickEffect" fill="hold" presetClass="mediacall">
                                  <p:stCondLst>
                                    <p:cond delay="0"/>
                                  </p:stCondLst>
                                  <p:childTnLst>
                                    <p:cmd type="call" cmd="togglePause">
                                      <p:cBhvr>
                                        <p:cTn id="24" dur="1" fill="hold"/>
                                        <p:tgtEl>
                                          <p:spTgt spid="220"/>
                                        </p:tgtEl>
                                      </p:cBhvr>
                                    </p:cmd>
                                  </p:childTnLst>
                                </p:cTn>
                              </p:par>
                            </p:childTnLst>
                          </p:cTn>
                        </p:par>
                      </p:childTnLst>
                    </p:cTn>
                  </p:par>
                </p:childTnLst>
              </p:cTn>
              <p:prevCondLst>
                <p:cond delay="0" evt="onPrev">
                  <p:tgtEl>
                    <p:sldTgt/>
                  </p:tgtEl>
                </p:cond>
              </p:prevCondLst>
              <p:nextCondLst>
                <p:cond delay="0" evt="onNext">
                  <p:tgtEl>
                    <p:sldTgt/>
                  </p:tgtEl>
                </p:cond>
              </p:nextCondLst>
            </p:seq>
            <p:seq>
              <p:cTn id="25"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RÉSULTATS</a:t>
            </a:r>
            <a:endParaRPr b="0" lang="en-US" sz="3200" spc="-1" strike="noStrike">
              <a:solidFill>
                <a:srgbClr val="000000"/>
              </a:solidFill>
              <a:latin typeface="Calibri"/>
            </a:endParaRPr>
          </a:p>
        </p:txBody>
      </p:sp>
      <p:sp>
        <p:nvSpPr>
          <p:cNvPr id="808"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26282830-7735-4EF7-BECE-8E884A02E72A}"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809" name="Image 5" descr=""/>
          <p:cNvPicPr/>
          <p:nvPr/>
        </p:nvPicPr>
        <p:blipFill>
          <a:blip r:embed="rId1"/>
          <a:stretch/>
        </p:blipFill>
        <p:spPr>
          <a:xfrm>
            <a:off x="0" y="1052640"/>
            <a:ext cx="8244000" cy="4106160"/>
          </a:xfrm>
          <a:prstGeom prst="rect">
            <a:avLst/>
          </a:prstGeom>
          <a:ln>
            <a:noFill/>
          </a:ln>
        </p:spPr>
      </p:pic>
      <p:sp>
        <p:nvSpPr>
          <p:cNvPr id="810" name="CustomShape 3"/>
          <p:cNvSpPr/>
          <p:nvPr/>
        </p:nvSpPr>
        <p:spPr>
          <a:xfrm>
            <a:off x="1600200" y="5921280"/>
            <a:ext cx="4571640" cy="454680"/>
          </a:xfrm>
          <a:prstGeom prst="rect">
            <a:avLst/>
          </a:prstGeom>
          <a:noFill/>
          <a:ln>
            <a:noFill/>
          </a:ln>
        </p:spPr>
        <p:style>
          <a:lnRef idx="0"/>
          <a:fillRef idx="0"/>
          <a:effectRef idx="0"/>
          <a:fontRef idx="minor"/>
        </p:style>
        <p:txBody>
          <a:bodyPr lIns="90000" rIns="90000" tIns="45000" bIns="45000"/>
          <a:p>
            <a:pPr>
              <a:lnSpc>
                <a:spcPct val="100000"/>
              </a:lnSpc>
            </a:pPr>
            <a:r>
              <a:rPr b="0" lang="fr-FR" sz="1200" spc="-1" strike="noStrike">
                <a:solidFill>
                  <a:srgbClr val="000000"/>
                </a:solidFill>
                <a:latin typeface="Calibri"/>
                <a:ea typeface="ＭＳ Ｐゴシック"/>
              </a:rPr>
              <a:t>http://graphics.pixar.com/library/HQRenderingCourse/paper.pdf</a:t>
            </a:r>
            <a:endParaRPr b="0" lang="fr-FR" sz="1200" spc="-1" strike="noStrike">
              <a:latin typeface="Arial"/>
            </a:endParaRPr>
          </a:p>
        </p:txBody>
      </p:sp>
      <p:sp>
        <p:nvSpPr>
          <p:cNvPr id="811"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2" name="Image 1" descr=""/>
          <p:cNvPicPr/>
          <p:nvPr/>
        </p:nvPicPr>
        <p:blipFill>
          <a:blip r:embed="rId1"/>
          <a:stretch/>
        </p:blipFill>
        <p:spPr>
          <a:xfrm>
            <a:off x="2843640" y="4108320"/>
            <a:ext cx="3702600" cy="2776680"/>
          </a:xfrm>
          <a:prstGeom prst="rect">
            <a:avLst/>
          </a:prstGeom>
          <a:ln>
            <a:noFill/>
          </a:ln>
        </p:spPr>
      </p:pic>
      <p:sp>
        <p:nvSpPr>
          <p:cNvPr id="813"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LA</a:t>
            </a:r>
            <a:r>
              <a:rPr b="0" lang="en-US" sz="3600" spc="-97" strike="noStrike">
                <a:solidFill>
                  <a:srgbClr val="18579b"/>
                </a:solidFill>
                <a:latin typeface="Gill Sans"/>
              </a:rPr>
              <a:t> </a:t>
            </a:r>
            <a:r>
              <a:rPr b="0" lang="en-US" sz="3200" spc="-97" strike="noStrike">
                <a:solidFill>
                  <a:srgbClr val="18579b"/>
                </a:solidFill>
                <a:latin typeface="Avenir Next Condensed Demi Bold"/>
              </a:rPr>
              <a:t>RADIOSITÉ</a:t>
            </a:r>
            <a:endParaRPr b="0" lang="en-US" sz="3200" spc="-1" strike="noStrike">
              <a:solidFill>
                <a:srgbClr val="000000"/>
              </a:solidFill>
              <a:latin typeface="Calibri"/>
            </a:endParaRPr>
          </a:p>
        </p:txBody>
      </p:sp>
      <p:sp>
        <p:nvSpPr>
          <p:cNvPr id="814" name="TextShape 2"/>
          <p:cNvSpPr txBox="1"/>
          <p:nvPr/>
        </p:nvSpPr>
        <p:spPr>
          <a:xfrm>
            <a:off x="251640" y="1148760"/>
            <a:ext cx="7619760" cy="3504240"/>
          </a:xfrm>
          <a:prstGeom prst="rect">
            <a:avLst/>
          </a:prstGeom>
          <a:noFill/>
          <a:ln>
            <a:noFill/>
          </a:ln>
        </p:spPr>
        <p:txBody>
          <a:bodyPr>
            <a:normAutofit/>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Cohen et Greenberg 1985-1986 </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Les surfaces sont échantillonnées sous la forme des éléments de surface (patch) à radiosité constante</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On calcule la fraction de l’énergie émise par un élément qui sera reçu par un autre (facteur de forme)</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N équations correspondant au n énergies émises </a:t>
            </a:r>
            <a:endParaRPr b="0" lang="en-US" sz="3200" spc="-1" strike="noStrike">
              <a:solidFill>
                <a:srgbClr val="000000"/>
              </a:solidFill>
              <a:latin typeface="Avenir Next Condensed Regular"/>
            </a:endParaRPr>
          </a:p>
        </p:txBody>
      </p:sp>
      <p:sp>
        <p:nvSpPr>
          <p:cNvPr id="815"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615EBE8A-BE7B-4653-8D85-00B71056FFE3}"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816"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RESULTAT</a:t>
            </a:r>
            <a:endParaRPr b="0" lang="en-US" sz="3200" spc="-1" strike="noStrike">
              <a:solidFill>
                <a:srgbClr val="000000"/>
              </a:solidFill>
              <a:latin typeface="Calibri"/>
            </a:endParaRPr>
          </a:p>
        </p:txBody>
      </p:sp>
      <p:sp>
        <p:nvSpPr>
          <p:cNvPr id="818"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C28EE3C0-7BF9-48AC-B32B-F53BA6BE7355}"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819"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820" name="Image 1" descr=""/>
          <p:cNvPicPr/>
          <p:nvPr/>
        </p:nvPicPr>
        <p:blipFill>
          <a:blip r:embed="rId1"/>
          <a:stretch/>
        </p:blipFill>
        <p:spPr>
          <a:xfrm>
            <a:off x="395640" y="1052640"/>
            <a:ext cx="7866360" cy="4609080"/>
          </a:xfrm>
          <a:prstGeom prst="rect">
            <a:avLst/>
          </a:prstGeom>
          <a:ln>
            <a:noFill/>
          </a:ln>
        </p:spPr>
      </p:pic>
    </p:spTree>
  </p:cSld>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TextShape 1"/>
          <p:cNvSpPr txBox="1"/>
          <p:nvPr/>
        </p:nvSpPr>
        <p:spPr>
          <a:xfrm>
            <a:off x="35640" y="44640"/>
            <a:ext cx="8352720" cy="705600"/>
          </a:xfrm>
          <a:prstGeom prst="rect">
            <a:avLst/>
          </a:prstGeom>
          <a:noFill/>
          <a:ln>
            <a:noFill/>
          </a:ln>
        </p:spPr>
        <p:txBody>
          <a:bodyPr lIns="36000" rIns="36000" anchor="ctr"/>
          <a:p>
            <a:endParaRPr b="0" lang="en-US" sz="3200" spc="-1" strike="noStrike">
              <a:solidFill>
                <a:srgbClr val="000000"/>
              </a:solidFill>
              <a:latin typeface="Calibri"/>
            </a:endParaRPr>
          </a:p>
        </p:txBody>
      </p:sp>
      <p:sp>
        <p:nvSpPr>
          <p:cNvPr id="822"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- 2019</a:t>
            </a:r>
            <a:endParaRPr b="0" lang="fr-FR" sz="1200" spc="-1" strike="noStrike">
              <a:latin typeface="Times New Roman"/>
            </a:endParaRPr>
          </a:p>
        </p:txBody>
      </p:sp>
      <p:sp>
        <p:nvSpPr>
          <p:cNvPr id="823"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7822F97B-28BD-4366-86D4-37047518FD86}"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824" name="Image 5" descr=""/>
          <p:cNvPicPr/>
          <p:nvPr/>
        </p:nvPicPr>
        <p:blipFill>
          <a:blip r:embed="rId1"/>
          <a:stretch/>
        </p:blipFill>
        <p:spPr>
          <a:xfrm>
            <a:off x="251640" y="1412640"/>
            <a:ext cx="3689640" cy="3890520"/>
          </a:xfrm>
          <a:prstGeom prst="rect">
            <a:avLst/>
          </a:prstGeom>
          <a:ln>
            <a:noFill/>
          </a:ln>
        </p:spPr>
      </p:pic>
      <p:pic>
        <p:nvPicPr>
          <p:cNvPr id="825" name="Picture 1" descr="">
            <a:hlinkClick r:id="" action="ppaction://media"/>
          </p:cNvPr>
          <p:cNvPicPr/>
          <p:nvPr>
            <a:videoFile r:link="rId2"/>
            <p:extLst>
              <p:ext uri="{DAA4B4D4-6D71-4841-9C94-3DE7FCFB9230}">
                <p14:media r:embed="rId3"/>
              </p:ext>
            </p:extLst>
          </p:nvPr>
        </p:nvPicPr>
        <p:blipFill>
          <a:blip r:embed="rId4"/>
        </p:blipFill>
        <p:spPr>
          <a:xfrm>
            <a:off x="3996000" y="1412640"/>
            <a:ext cx="5010480" cy="3695040"/>
          </a:xfrm>
          <a:prstGeom prst="rect">
            <a:avLst/>
          </a:prstGeom>
          <a:ln>
            <a:noFill/>
          </a:ln>
        </p:spPr>
      </p:pic>
    </p:spTree>
  </p:cSld>
  <p:timing>
    <p:tnLst>
      <p:par>
        <p:cTn id="78" dur="indefinite" restart="never" nodeType="tmRoot">
          <p:childTnLst>
            <p:seq>
              <p:cTn id="79" restart="whenNotActive" nodeType="interactiveSeq" fill="hold">
                <p:childTnLst>
                  <p:par>
                    <p:cTn id="80" fill="hold">
                      <p:stCondLst>
                        <p:cond delay="0"/>
                      </p:stCondLst>
                      <p:childTnLst>
                        <p:par>
                          <p:cTn id="81" fill="hold">
                            <p:stCondLst>
                              <p:cond delay="0"/>
                            </p:stCondLst>
                            <p:childTnLst>
                              <p:par>
                                <p:cTn id="82" nodeType="clickEffect" fill="hold" presetClass="mediacall">
                                  <p:stCondLst>
                                    <p:cond delay="0"/>
                                  </p:stCondLst>
                                  <p:childTnLst>
                                    <p:cmd type="call" cmd="togglePause">
                                      <p:cBhvr>
                                        <p:cTn id="83" dur="1" fill="hold"/>
                                        <p:tgtEl>
                                          <p:spTgt spid="825"/>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LES</a:t>
            </a:r>
            <a:r>
              <a:rPr b="0" lang="en-US" sz="3600" spc="-97" strike="noStrike">
                <a:solidFill>
                  <a:srgbClr val="18579b"/>
                </a:solidFill>
                <a:latin typeface="Gill Sans"/>
              </a:rPr>
              <a:t> </a:t>
            </a:r>
            <a:r>
              <a:rPr b="0" lang="en-US" sz="3200" spc="-97" strike="noStrike">
                <a:solidFill>
                  <a:srgbClr val="18579b"/>
                </a:solidFill>
                <a:latin typeface="Avenir Next Condensed Demi Bold"/>
              </a:rPr>
              <a:t>TEXTURES</a:t>
            </a:r>
            <a:endParaRPr b="0" lang="en-US" sz="3200" spc="-1" strike="noStrike">
              <a:solidFill>
                <a:srgbClr val="000000"/>
              </a:solidFill>
              <a:latin typeface="Calibri"/>
            </a:endParaRPr>
          </a:p>
        </p:txBody>
      </p:sp>
      <p:sp>
        <p:nvSpPr>
          <p:cNvPr id="827"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Incrémenter la complexité apparent d’une géométrie simple </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Plus facile que l’emploi d’une grande quantité de polygones !</a:t>
            </a:r>
            <a:endParaRPr b="0" lang="en-US" sz="3200" spc="-1" strike="noStrike">
              <a:solidFill>
                <a:srgbClr val="000000"/>
              </a:solidFill>
              <a:latin typeface="Avenir Next Condensed Regular"/>
            </a:endParaRPr>
          </a:p>
        </p:txBody>
      </p:sp>
      <p:sp>
        <p:nvSpPr>
          <p:cNvPr id="828"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0FDF5AB8-A843-465A-B65D-71F1A974DD82}"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829" name="Picture 5" descr=""/>
          <p:cNvPicPr/>
          <p:nvPr/>
        </p:nvPicPr>
        <p:blipFill>
          <a:blip r:embed="rId1"/>
          <a:srcRect l="5836" t="16476" r="7499" b="21127"/>
          <a:stretch/>
        </p:blipFill>
        <p:spPr>
          <a:xfrm>
            <a:off x="2148480" y="3642840"/>
            <a:ext cx="5181120" cy="2490480"/>
          </a:xfrm>
          <a:prstGeom prst="rect">
            <a:avLst/>
          </a:prstGeom>
          <a:ln>
            <a:noFill/>
          </a:ln>
        </p:spPr>
      </p:pic>
      <p:sp>
        <p:nvSpPr>
          <p:cNvPr id="830"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LE PRINCIPE</a:t>
            </a:r>
            <a:endParaRPr b="0" lang="en-US" sz="3200" spc="-1" strike="noStrike">
              <a:solidFill>
                <a:srgbClr val="000000"/>
              </a:solidFill>
              <a:latin typeface="Calibri"/>
            </a:endParaRPr>
          </a:p>
        </p:txBody>
      </p:sp>
      <p:sp>
        <p:nvSpPr>
          <p:cNvPr id="832"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35739C86-063A-4F54-988B-45EA033C93C3}"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833" name="Picture 7" descr=""/>
          <p:cNvPicPr/>
          <p:nvPr/>
        </p:nvPicPr>
        <p:blipFill>
          <a:blip r:embed="rId1"/>
          <a:stretch/>
        </p:blipFill>
        <p:spPr>
          <a:xfrm>
            <a:off x="5004000" y="188640"/>
            <a:ext cx="2491200" cy="1665360"/>
          </a:xfrm>
          <a:prstGeom prst="rect">
            <a:avLst/>
          </a:prstGeom>
          <a:ln>
            <a:noFill/>
          </a:ln>
        </p:spPr>
      </p:pic>
      <p:sp>
        <p:nvSpPr>
          <p:cNvPr id="834"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835" name="Image 1" descr=""/>
          <p:cNvPicPr/>
          <p:nvPr/>
        </p:nvPicPr>
        <p:blipFill>
          <a:blip r:embed="rId2"/>
          <a:stretch/>
        </p:blipFill>
        <p:spPr>
          <a:xfrm>
            <a:off x="827640" y="2133000"/>
            <a:ext cx="6408360" cy="4502880"/>
          </a:xfrm>
          <a:prstGeom prst="rect">
            <a:avLst/>
          </a:prstGeom>
          <a:ln>
            <a:noFill/>
          </a:ln>
        </p:spPr>
      </p:pic>
    </p:spTree>
  </p:cSld>
  <p:timing>
    <p:tnLst>
      <p:par>
        <p:cTn id="84" dur="indefinite" restart="never" nodeType="tmRoot">
          <p:childTnLst>
            <p:seq>
              <p:cTn id="85" dur="indefinite" nodeType="mainSeq">
                <p:childTnLst>
                  <p:par>
                    <p:cTn id="86" nodeType="clickEffect" fill="hold">
                      <p:stCondLst>
                        <p:cond delay="indefinite"/>
                      </p:stCondLst>
                      <p:childTnLst>
                        <p:par>
                          <p:cTn id="87" nodeType="withEffect" fill="hold">
                            <p:stCondLst>
                              <p:cond delay="0"/>
                            </p:stCondLst>
                            <p:childTnLst>
                              <p:par>
                                <p:cTn id="88" nodeType="clickEffect" fill="hold" presetClass="entr" presetID="1">
                                  <p:stCondLst>
                                    <p:cond delay="0"/>
                                  </p:stCondLst>
                                  <p:childTnLst>
                                    <p:set>
                                      <p:cBhvr>
                                        <p:cTn id="89" dur="1" fill="hold">
                                          <p:stCondLst>
                                            <p:cond delay="0"/>
                                          </p:stCondLst>
                                        </p:cTn>
                                        <p:tgtEl>
                                          <p:spTgt spid="83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MAPPING</a:t>
            </a:r>
            <a:endParaRPr b="0" lang="en-US" sz="3200" spc="-1" strike="noStrike">
              <a:solidFill>
                <a:srgbClr val="000000"/>
              </a:solidFill>
              <a:latin typeface="Calibri"/>
            </a:endParaRPr>
          </a:p>
        </p:txBody>
      </p:sp>
      <p:sp>
        <p:nvSpPr>
          <p:cNvPr id="837"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CE973387-296E-46A2-AFCA-376A61389962}"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838" name="Image 2" descr=""/>
          <p:cNvPicPr/>
          <p:nvPr/>
        </p:nvPicPr>
        <p:blipFill>
          <a:blip r:embed="rId1"/>
          <a:srcRect l="6583" t="0" r="4101" b="0"/>
          <a:stretch/>
        </p:blipFill>
        <p:spPr>
          <a:xfrm>
            <a:off x="281880" y="1691640"/>
            <a:ext cx="3428640" cy="2906640"/>
          </a:xfrm>
          <a:prstGeom prst="rect">
            <a:avLst/>
          </a:prstGeom>
          <a:ln>
            <a:noFill/>
          </a:ln>
        </p:spPr>
      </p:pic>
      <p:pic>
        <p:nvPicPr>
          <p:cNvPr id="839" name="Image 7" descr=""/>
          <p:cNvPicPr/>
          <p:nvPr/>
        </p:nvPicPr>
        <p:blipFill>
          <a:blip r:embed="rId2"/>
          <a:srcRect l="8939" t="0" r="9640" b="0"/>
          <a:stretch/>
        </p:blipFill>
        <p:spPr>
          <a:xfrm>
            <a:off x="4892400" y="1703520"/>
            <a:ext cx="3809880" cy="2807280"/>
          </a:xfrm>
          <a:prstGeom prst="rect">
            <a:avLst/>
          </a:prstGeom>
          <a:ln>
            <a:noFill/>
          </a:ln>
        </p:spPr>
      </p:pic>
      <p:grpSp>
        <p:nvGrpSpPr>
          <p:cNvPr id="840" name="Group 3"/>
          <p:cNvGrpSpPr/>
          <p:nvPr/>
        </p:nvGrpSpPr>
        <p:grpSpPr>
          <a:xfrm>
            <a:off x="3710880" y="2574720"/>
            <a:ext cx="1181160" cy="577800"/>
            <a:chOff x="3710880" y="2574720"/>
            <a:chExt cx="1181160" cy="577800"/>
          </a:xfrm>
        </p:grpSpPr>
        <p:sp>
          <p:nvSpPr>
            <p:cNvPr id="841" name="CustomShape 4"/>
            <p:cNvSpPr/>
            <p:nvPr/>
          </p:nvSpPr>
          <p:spPr>
            <a:xfrm flipV="1">
              <a:off x="3710880" y="3069720"/>
              <a:ext cx="1181160" cy="37440"/>
            </a:xfrm>
            <a:custGeom>
              <a:avLst/>
              <a:gdLst/>
              <a:ahLst/>
              <a:rect l="l" t="t" r="r" b="b"/>
              <a:pathLst>
                <a:path w="21600" h="21600">
                  <a:moveTo>
                    <a:pt x="0" y="0"/>
                  </a:moveTo>
                  <a:lnTo>
                    <a:pt x="21600" y="21600"/>
                  </a:lnTo>
                </a:path>
              </a:pathLst>
            </a:custGeom>
            <a:noFill/>
            <a:ln>
              <a:round/>
              <a:tailEnd len="med" type="triangle" w="med"/>
            </a:ln>
          </p:spPr>
          <p:style>
            <a:lnRef idx="2">
              <a:schemeClr val="accent1"/>
            </a:lnRef>
            <a:fillRef idx="0">
              <a:schemeClr val="accent1"/>
            </a:fillRef>
            <a:effectRef idx="1">
              <a:schemeClr val="accent1"/>
            </a:effectRef>
            <a:fontRef idx="minor"/>
          </p:style>
        </p:sp>
        <p:sp>
          <p:nvSpPr>
            <p:cNvPr id="842" name="CustomShape 5"/>
            <p:cNvSpPr/>
            <p:nvPr/>
          </p:nvSpPr>
          <p:spPr>
            <a:xfrm>
              <a:off x="4182840" y="2574720"/>
              <a:ext cx="397440" cy="577800"/>
            </a:xfrm>
            <a:prstGeom prst="rect">
              <a:avLst/>
            </a:prstGeom>
            <a:noFill/>
            <a:ln>
              <a:noFill/>
            </a:ln>
          </p:spPr>
          <p:style>
            <a:lnRef idx="0"/>
            <a:fillRef idx="0"/>
            <a:effectRef idx="0"/>
            <a:fontRef idx="minor"/>
          </p:style>
          <p:txBody>
            <a:bodyPr wrap="none" lIns="90000" rIns="90000" tIns="45000" bIns="45000"/>
            <a:p>
              <a:pPr>
                <a:lnSpc>
                  <a:spcPct val="100000"/>
                </a:lnSpc>
              </a:pPr>
              <a:r>
                <a:rPr b="0" lang="fr-FR" sz="3200" spc="-1" strike="noStrike">
                  <a:solidFill>
                    <a:srgbClr val="000000"/>
                  </a:solidFill>
                  <a:latin typeface="Calibri"/>
                  <a:ea typeface="ＭＳ Ｐゴシック"/>
                </a:rPr>
                <a:t>?</a:t>
              </a:r>
              <a:endParaRPr b="0" lang="fr-FR" sz="3200" spc="-1" strike="noStrike">
                <a:latin typeface="Arial"/>
              </a:endParaRPr>
            </a:p>
          </p:txBody>
        </p:sp>
      </p:grpSp>
      <p:grpSp>
        <p:nvGrpSpPr>
          <p:cNvPr id="843" name="Group 6"/>
          <p:cNvGrpSpPr/>
          <p:nvPr/>
        </p:nvGrpSpPr>
        <p:grpSpPr>
          <a:xfrm>
            <a:off x="1996920" y="4282920"/>
            <a:ext cx="4800240" cy="1903320"/>
            <a:chOff x="1996920" y="4282920"/>
            <a:chExt cx="4800240" cy="1903320"/>
          </a:xfrm>
        </p:grpSpPr>
        <p:pic>
          <p:nvPicPr>
            <p:cNvPr id="844" name="Image 8" descr=""/>
            <p:cNvPicPr/>
            <p:nvPr/>
          </p:nvPicPr>
          <p:blipFill>
            <a:blip r:embed="rId3"/>
            <a:srcRect l="0" t="0" r="7927" b="0"/>
            <a:stretch/>
          </p:blipFill>
          <p:spPr>
            <a:xfrm>
              <a:off x="2963520" y="4282920"/>
              <a:ext cx="2437560" cy="1903320"/>
            </a:xfrm>
            <a:prstGeom prst="rect">
              <a:avLst/>
            </a:prstGeom>
            <a:ln>
              <a:noFill/>
            </a:ln>
          </p:spPr>
        </p:pic>
        <p:sp>
          <p:nvSpPr>
            <p:cNvPr id="845" name="CustomShape 7"/>
            <p:cNvSpPr/>
            <p:nvPr/>
          </p:nvSpPr>
          <p:spPr>
            <a:xfrm flipH="1" rot="16200000">
              <a:off x="2198520" y="4396680"/>
              <a:ext cx="811080" cy="1214640"/>
            </a:xfrm>
            <a:prstGeom prst="curvedConnector2">
              <a:avLst/>
            </a:prstGeom>
            <a:noFill/>
            <a:ln>
              <a:round/>
              <a:tailEnd len="med" type="triangle" w="med"/>
            </a:ln>
          </p:spPr>
          <p:style>
            <a:lnRef idx="2">
              <a:schemeClr val="accent1"/>
            </a:lnRef>
            <a:fillRef idx="0">
              <a:schemeClr val="accent1"/>
            </a:fillRef>
            <a:effectRef idx="1">
              <a:schemeClr val="accent1"/>
            </a:effectRef>
            <a:fontRef idx="minor"/>
          </p:style>
        </p:sp>
        <p:sp>
          <p:nvSpPr>
            <p:cNvPr id="846" name="CustomShape 8"/>
            <p:cNvSpPr/>
            <p:nvPr/>
          </p:nvSpPr>
          <p:spPr>
            <a:xfrm flipV="1">
              <a:off x="5401440" y="3787200"/>
              <a:ext cx="1395720" cy="723240"/>
            </a:xfrm>
            <a:prstGeom prst="curvedConnector2">
              <a:avLst/>
            </a:prstGeom>
            <a:noFill/>
            <a:ln>
              <a:round/>
              <a:tailEnd len="med" type="triangle" w="med"/>
            </a:ln>
          </p:spPr>
          <p:style>
            <a:lnRef idx="2">
              <a:schemeClr val="accent1"/>
            </a:lnRef>
            <a:fillRef idx="0">
              <a:schemeClr val="accent1"/>
            </a:fillRef>
            <a:effectRef idx="1">
              <a:schemeClr val="accent1"/>
            </a:effectRef>
            <a:fontRef idx="minor"/>
          </p:style>
        </p:sp>
      </p:grpSp>
      <p:sp>
        <p:nvSpPr>
          <p:cNvPr id="847" name="TextShape 9"/>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timing>
    <p:tnLst>
      <p:par>
        <p:cTn id="90" dur="indefinite" restart="never" nodeType="tmRoot">
          <p:childTnLst>
            <p:seq>
              <p:cTn id="91" dur="indefinite" nodeType="mainSeq">
                <p:childTnLst>
                  <p:par>
                    <p:cTn id="92" fill="hold">
                      <p:stCondLst>
                        <p:cond delay="indefinite"/>
                      </p:stCondLst>
                      <p:childTnLst>
                        <p:par>
                          <p:cTn id="93" fill="hold">
                            <p:stCondLst>
                              <p:cond delay="0"/>
                            </p:stCondLst>
                            <p:childTnLst>
                              <p:par>
                                <p:cTn id="94" nodeType="clickEffect" fill="hold" presetClass="entr" presetID="1">
                                  <p:stCondLst>
                                    <p:cond delay="0"/>
                                  </p:stCondLst>
                                  <p:childTnLst>
                                    <p:set>
                                      <p:cBhvr>
                                        <p:cTn id="95" dur="1" fill="hold">
                                          <p:stCondLst>
                                            <p:cond delay="0"/>
                                          </p:stCondLst>
                                        </p:cTn>
                                        <p:tgtEl>
                                          <p:spTgt spid="840"/>
                                        </p:tgtEl>
                                        <p:attrNameLst>
                                          <p:attrName>style.visibility</p:attrName>
                                        </p:attrNameLst>
                                      </p:cBhvr>
                                      <p:to>
                                        <p:strVal val="visible"/>
                                      </p:to>
                                    </p:set>
                                    <p:set>
                                      <p:cBhvr>
                                        <p:cTn id="96" dur="1" fill="hold"/>
                                        <p:tgtEl>
                                          <p:spTgt spid="840"/>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nodeType="clickEffect" fill="hold" presetClass="entr" presetID="1">
                                  <p:stCondLst>
                                    <p:cond delay="0"/>
                                  </p:stCondLst>
                                  <p:childTnLst>
                                    <p:set>
                                      <p:cBhvr>
                                        <p:cTn id="100" dur="1" fill="hold">
                                          <p:stCondLst>
                                            <p:cond delay="0"/>
                                          </p:stCondLst>
                                        </p:cTn>
                                        <p:tgtEl>
                                          <p:spTgt spid="84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48" name="Group 1"/>
          <p:cNvGrpSpPr/>
          <p:nvPr/>
        </p:nvGrpSpPr>
        <p:grpSpPr>
          <a:xfrm>
            <a:off x="757080" y="1067040"/>
            <a:ext cx="6633720" cy="2072520"/>
            <a:chOff x="757080" y="1067040"/>
            <a:chExt cx="6633720" cy="2072520"/>
          </a:xfrm>
        </p:grpSpPr>
        <p:pic>
          <p:nvPicPr>
            <p:cNvPr id="849" name="Picture 4" descr=""/>
            <p:cNvPicPr/>
            <p:nvPr/>
          </p:nvPicPr>
          <p:blipFill>
            <a:blip r:embed="rId1"/>
            <a:srcRect l="17499" t="5391" r="20002" b="7990"/>
            <a:stretch/>
          </p:blipFill>
          <p:spPr>
            <a:xfrm>
              <a:off x="757080" y="1363680"/>
              <a:ext cx="1933560" cy="1539360"/>
            </a:xfrm>
            <a:prstGeom prst="rect">
              <a:avLst/>
            </a:prstGeom>
            <a:ln>
              <a:noFill/>
            </a:ln>
          </p:spPr>
        </p:pic>
        <p:pic>
          <p:nvPicPr>
            <p:cNvPr id="850" name="Picture 5" descr=""/>
            <p:cNvPicPr/>
            <p:nvPr/>
          </p:nvPicPr>
          <p:blipFill>
            <a:blip r:embed="rId2"/>
            <a:stretch/>
          </p:blipFill>
          <p:spPr>
            <a:xfrm>
              <a:off x="4012560" y="1067040"/>
              <a:ext cx="3378240" cy="2072520"/>
            </a:xfrm>
            <a:prstGeom prst="rect">
              <a:avLst/>
            </a:prstGeom>
            <a:ln>
              <a:noFill/>
            </a:ln>
          </p:spPr>
        </p:pic>
      </p:grpSp>
      <p:sp>
        <p:nvSpPr>
          <p:cNvPr id="851"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852"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F904D525-59AD-4B3F-B371-D74EF074DB6A}"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grpSp>
        <p:nvGrpSpPr>
          <p:cNvPr id="853" name="Group 4"/>
          <p:cNvGrpSpPr/>
          <p:nvPr/>
        </p:nvGrpSpPr>
        <p:grpSpPr>
          <a:xfrm>
            <a:off x="757080" y="3269160"/>
            <a:ext cx="6633720" cy="2292480"/>
            <a:chOff x="757080" y="3269160"/>
            <a:chExt cx="6633720" cy="2292480"/>
          </a:xfrm>
        </p:grpSpPr>
        <p:pic>
          <p:nvPicPr>
            <p:cNvPr id="854" name="Picture 4" descr=""/>
            <p:cNvPicPr/>
            <p:nvPr/>
          </p:nvPicPr>
          <p:blipFill>
            <a:blip r:embed="rId3"/>
            <a:srcRect l="13334" t="5171" r="16668" b="3746"/>
            <a:stretch/>
          </p:blipFill>
          <p:spPr>
            <a:xfrm>
              <a:off x="757080" y="3624480"/>
              <a:ext cx="1908720" cy="1708200"/>
            </a:xfrm>
            <a:prstGeom prst="rect">
              <a:avLst/>
            </a:prstGeom>
            <a:ln>
              <a:noFill/>
            </a:ln>
          </p:spPr>
        </p:pic>
        <p:pic>
          <p:nvPicPr>
            <p:cNvPr id="855" name="Picture 6" descr=""/>
            <p:cNvPicPr/>
            <p:nvPr/>
          </p:nvPicPr>
          <p:blipFill>
            <a:blip r:embed="rId4"/>
            <a:stretch/>
          </p:blipFill>
          <p:spPr>
            <a:xfrm>
              <a:off x="4056120" y="3269160"/>
              <a:ext cx="3334680" cy="2292480"/>
            </a:xfrm>
            <a:prstGeom prst="rect">
              <a:avLst/>
            </a:prstGeom>
            <a:ln>
              <a:noFill/>
            </a:ln>
          </p:spPr>
        </p:pic>
      </p:grpSp>
      <p:pic>
        <p:nvPicPr>
          <p:cNvPr id="856" name="Image 3" descr=""/>
          <p:cNvPicPr/>
          <p:nvPr/>
        </p:nvPicPr>
        <p:blipFill>
          <a:blip r:embed="rId5"/>
          <a:stretch/>
        </p:blipFill>
        <p:spPr>
          <a:xfrm>
            <a:off x="2691000" y="1786680"/>
            <a:ext cx="1380240" cy="559080"/>
          </a:xfrm>
          <a:prstGeom prst="rect">
            <a:avLst/>
          </a:prstGeom>
          <a:ln>
            <a:noFill/>
          </a:ln>
        </p:spPr>
      </p:pic>
      <p:pic>
        <p:nvPicPr>
          <p:cNvPr id="857" name="Image 17" descr=""/>
          <p:cNvPicPr/>
          <p:nvPr/>
        </p:nvPicPr>
        <p:blipFill>
          <a:blip r:embed="rId6"/>
          <a:stretch/>
        </p:blipFill>
        <p:spPr>
          <a:xfrm>
            <a:off x="2666160" y="4087440"/>
            <a:ext cx="1380240" cy="559080"/>
          </a:xfrm>
          <a:prstGeom prst="rect">
            <a:avLst/>
          </a:prstGeom>
          <a:ln>
            <a:noFill/>
          </a:ln>
        </p:spPr>
      </p:pic>
    </p:spTree>
  </p:cSld>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ENVIRONMENT</a:t>
            </a:r>
            <a:r>
              <a:rPr b="0" lang="en-US" sz="3600" spc="-97" strike="noStrike">
                <a:solidFill>
                  <a:srgbClr val="18579b"/>
                </a:solidFill>
                <a:latin typeface="Gill Sans"/>
              </a:rPr>
              <a:t> </a:t>
            </a:r>
            <a:r>
              <a:rPr b="0" lang="en-US" sz="3200" spc="-97" strike="noStrike">
                <a:solidFill>
                  <a:srgbClr val="18579b"/>
                </a:solidFill>
                <a:latin typeface="Avenir Next Condensed Demi Bold"/>
              </a:rPr>
              <a:t>MAPPING</a:t>
            </a:r>
            <a:endParaRPr b="0" lang="en-US" sz="3200" spc="-1" strike="noStrike">
              <a:solidFill>
                <a:srgbClr val="000000"/>
              </a:solidFill>
              <a:latin typeface="Calibri"/>
            </a:endParaRPr>
          </a:p>
        </p:txBody>
      </p:sp>
      <p:sp>
        <p:nvSpPr>
          <p:cNvPr id="859"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Blinn and Newell (1976)</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Manière pas couteuse de créer de réflexions </a:t>
            </a:r>
            <a:endParaRPr b="0" lang="en-US" sz="3200" spc="-1" strike="noStrike">
              <a:solidFill>
                <a:srgbClr val="000000"/>
              </a:solidFill>
              <a:latin typeface="Avenir Next Condensed Regular"/>
            </a:endParaRPr>
          </a:p>
          <a:p>
            <a:pPr>
              <a:lnSpc>
                <a:spcPct val="100000"/>
              </a:lnSpc>
              <a:spcBef>
                <a:spcPts val="641"/>
              </a:spcBef>
            </a:pPr>
            <a:endParaRPr b="0" lang="en-US" sz="3200" spc="-1" strike="noStrike">
              <a:solidFill>
                <a:srgbClr val="000000"/>
              </a:solidFill>
              <a:latin typeface="Avenir Next Condensed Regular"/>
            </a:endParaRPr>
          </a:p>
        </p:txBody>
      </p:sp>
      <p:sp>
        <p:nvSpPr>
          <p:cNvPr id="860"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0D3734E7-DE66-4D64-B8C8-423BABA9AABD}"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861" name="Picture 4" descr=""/>
          <p:cNvPicPr/>
          <p:nvPr/>
        </p:nvPicPr>
        <p:blipFill>
          <a:blip r:embed="rId1"/>
          <a:stretch/>
        </p:blipFill>
        <p:spPr>
          <a:xfrm>
            <a:off x="1219320" y="3048120"/>
            <a:ext cx="3188880" cy="3200040"/>
          </a:xfrm>
          <a:prstGeom prst="rect">
            <a:avLst/>
          </a:prstGeom>
          <a:ln>
            <a:noFill/>
          </a:ln>
        </p:spPr>
      </p:pic>
      <p:pic>
        <p:nvPicPr>
          <p:cNvPr id="862" name="Picture 5" descr=""/>
          <p:cNvPicPr/>
          <p:nvPr/>
        </p:nvPicPr>
        <p:blipFill>
          <a:blip r:embed="rId2"/>
          <a:stretch/>
        </p:blipFill>
        <p:spPr>
          <a:xfrm>
            <a:off x="4724280" y="3048120"/>
            <a:ext cx="3944520" cy="3211200"/>
          </a:xfrm>
          <a:prstGeom prst="rect">
            <a:avLst/>
          </a:prstGeom>
          <a:ln>
            <a:noFill/>
          </a:ln>
        </p:spPr>
      </p:pic>
      <p:sp>
        <p:nvSpPr>
          <p:cNvPr id="863"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BUMP MAPPING</a:t>
            </a:r>
            <a:endParaRPr b="0" lang="en-US" sz="3200" spc="-1" strike="noStrike">
              <a:solidFill>
                <a:srgbClr val="000000"/>
              </a:solidFill>
              <a:latin typeface="Calibri"/>
            </a:endParaRPr>
          </a:p>
        </p:txBody>
      </p:sp>
      <p:sp>
        <p:nvSpPr>
          <p:cNvPr id="865" name="TextShape 2"/>
          <p:cNvSpPr txBox="1"/>
          <p:nvPr/>
        </p:nvSpPr>
        <p:spPr>
          <a:xfrm>
            <a:off x="251640" y="1148760"/>
            <a:ext cx="7619760" cy="4800240"/>
          </a:xfrm>
          <a:prstGeom prst="rect">
            <a:avLst/>
          </a:prstGeom>
          <a:noFill/>
          <a:ln>
            <a:noFill/>
          </a:ln>
        </p:spPr>
        <p:txBody>
          <a:bodyPr/>
          <a:p>
            <a:pPr marL="343080" indent="-228240">
              <a:lnSpc>
                <a:spcPct val="60000"/>
              </a:lnSpc>
              <a:spcBef>
                <a:spcPts val="641"/>
              </a:spcBef>
              <a:buClr>
                <a:srgbClr val="2c7c9f"/>
              </a:buClr>
              <a:buFont typeface="Arial"/>
              <a:buChar char="•"/>
            </a:pPr>
            <a:r>
              <a:rPr b="0" lang="en-US" sz="3200" spc="-1" strike="noStrike">
                <a:solidFill>
                  <a:srgbClr val="000000"/>
                </a:solidFill>
                <a:latin typeface="Avenir Next Condensed Regular"/>
              </a:rPr>
              <a:t>James Blinn (1978)</a:t>
            </a:r>
            <a:endParaRPr b="0" lang="en-US" sz="3200" spc="-1" strike="noStrike">
              <a:solidFill>
                <a:srgbClr val="000000"/>
              </a:solidFill>
              <a:latin typeface="Avenir Next Condensed Regular"/>
            </a:endParaRPr>
          </a:p>
          <a:p>
            <a:pPr marL="343080" indent="-228240">
              <a:lnSpc>
                <a:spcPct val="60000"/>
              </a:lnSpc>
              <a:spcBef>
                <a:spcPts val="641"/>
              </a:spcBef>
              <a:buClr>
                <a:srgbClr val="2c7c9f"/>
              </a:buClr>
              <a:buFont typeface="Arial"/>
              <a:buChar char="•"/>
            </a:pPr>
            <a:r>
              <a:rPr b="0" lang="en-US" sz="3200" spc="-1" strike="noStrike">
                <a:solidFill>
                  <a:srgbClr val="000000"/>
                </a:solidFill>
                <a:latin typeface="Avenir Next Condensed Regular"/>
              </a:rPr>
              <a:t>Effets de relief pour donner l’illusion de profondeur</a:t>
            </a:r>
            <a:endParaRPr b="0" lang="en-US" sz="3200" spc="-1" strike="noStrike">
              <a:solidFill>
                <a:srgbClr val="000000"/>
              </a:solidFill>
              <a:latin typeface="Avenir Next Condensed Regular"/>
            </a:endParaRPr>
          </a:p>
        </p:txBody>
      </p:sp>
      <p:sp>
        <p:nvSpPr>
          <p:cNvPr id="866"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51C728F1-1D47-4909-A496-B6A09BF5A3DC}"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867" name="Picture 4" descr=""/>
          <p:cNvPicPr/>
          <p:nvPr/>
        </p:nvPicPr>
        <p:blipFill>
          <a:blip r:embed="rId1"/>
          <a:srcRect l="0" t="0" r="943" b="0"/>
          <a:stretch/>
        </p:blipFill>
        <p:spPr>
          <a:xfrm>
            <a:off x="971640" y="2421000"/>
            <a:ext cx="7075440" cy="4104000"/>
          </a:xfrm>
          <a:prstGeom prst="rect">
            <a:avLst/>
          </a:prstGeom>
          <a:ln>
            <a:noFill/>
          </a:ln>
        </p:spPr>
      </p:pic>
      <p:sp>
        <p:nvSpPr>
          <p:cNvPr id="868"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Avenir Next Condensed Demi Bold"/>
              </a:rPr>
              <a:t>1960’s</a:t>
            </a:r>
            <a:endParaRPr b="0" lang="en-US" sz="3600" spc="-1" strike="noStrike">
              <a:solidFill>
                <a:srgbClr val="000000"/>
              </a:solidFill>
              <a:latin typeface="Calibri"/>
            </a:endParaRPr>
          </a:p>
        </p:txBody>
      </p:sp>
      <p:sp>
        <p:nvSpPr>
          <p:cNvPr id="223" name="TextShape 2"/>
          <p:cNvSpPr txBox="1"/>
          <p:nvPr/>
        </p:nvSpPr>
        <p:spPr>
          <a:xfrm>
            <a:off x="251640" y="692640"/>
            <a:ext cx="7619760" cy="4800240"/>
          </a:xfrm>
          <a:prstGeom prst="rect">
            <a:avLst/>
          </a:prstGeom>
          <a:noFill/>
          <a:ln>
            <a:noFill/>
          </a:ln>
        </p:spPr>
        <p:txBody>
          <a:bodyPr>
            <a:normAutofit/>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1965 : Ivan Sutherland, « The Ultimate Display »</a:t>
            </a:r>
            <a:endParaRPr b="0" lang="en-US" sz="3200" spc="-1" strike="noStrike">
              <a:solidFill>
                <a:srgbClr val="000000"/>
              </a:solidFill>
              <a:latin typeface="Avenir Next Condensed Regular"/>
            </a:endParaRPr>
          </a:p>
          <a:p>
            <a:pPr lvl="1" marL="640080" indent="-228240">
              <a:lnSpc>
                <a:spcPct val="100000"/>
              </a:lnSpc>
              <a:spcBef>
                <a:spcPts val="641"/>
              </a:spcBef>
              <a:buClr>
                <a:srgbClr val="244a58"/>
              </a:buClr>
              <a:buFont typeface="Arial"/>
              <a:buChar char="•"/>
            </a:pPr>
            <a:r>
              <a:rPr b="0" lang="en-US" sz="3200" spc="-1" strike="noStrike">
                <a:solidFill>
                  <a:srgbClr val="000000"/>
                </a:solidFill>
                <a:latin typeface="Avenir Next Condensed Regular"/>
              </a:rPr>
              <a:t>Principe d’immersion dans un monde simulé</a:t>
            </a:r>
            <a:endParaRPr b="0" lang="en-US" sz="3200" spc="-1" strike="noStrike">
              <a:solidFill>
                <a:srgbClr val="000000"/>
              </a:solidFill>
              <a:latin typeface="Avenir Next Condensed Regular"/>
            </a:endParaRPr>
          </a:p>
          <a:p>
            <a:pPr lvl="1" marL="640080" indent="-228240">
              <a:lnSpc>
                <a:spcPct val="100000"/>
              </a:lnSpc>
              <a:spcBef>
                <a:spcPts val="641"/>
              </a:spcBef>
              <a:buClr>
                <a:srgbClr val="244a58"/>
              </a:buClr>
              <a:buFont typeface="Arial"/>
              <a:buChar char="•"/>
            </a:pPr>
            <a:r>
              <a:rPr b="0" lang="en-US" sz="3200" spc="-1" strike="noStrike">
                <a:solidFill>
                  <a:srgbClr val="000000"/>
                </a:solidFill>
                <a:latin typeface="Avenir Next Condensed Regular"/>
              </a:rPr>
              <a:t>« window into virtual worlds »</a:t>
            </a:r>
            <a:endParaRPr b="0" lang="en-US" sz="3200" spc="-1" strike="noStrike">
              <a:solidFill>
                <a:srgbClr val="000000"/>
              </a:solidFill>
              <a:latin typeface="Avenir Next Condensed Regular"/>
            </a:endParaRPr>
          </a:p>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1968 : Ivan Sutherland, « Sword of Damocles »</a:t>
            </a:r>
            <a:endParaRPr b="0" lang="en-US" sz="3200" spc="-1" strike="noStrike">
              <a:solidFill>
                <a:srgbClr val="000000"/>
              </a:solidFill>
              <a:latin typeface="Avenir Next Condensed Regular"/>
            </a:endParaRPr>
          </a:p>
        </p:txBody>
      </p:sp>
      <p:sp>
        <p:nvSpPr>
          <p:cNvPr id="224"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A3A71AF8-6D03-47EE-AB68-4B3CDE7C273E}"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225" name="Picture 1" descr="">
            <a:hlinkClick r:id="" action="ppaction://media"/>
          </p:cNvPr>
          <p:cNvPicPr/>
          <p:nvPr>
            <a:videoFile r:link="rId1"/>
            <p:extLst>
              <p:ext uri="{DAA4B4D4-6D71-4841-9C94-3DE7FCFB9230}">
                <p14:media r:embed="rId2"/>
              </p:ext>
            </p:extLst>
          </p:nvPr>
        </p:nvPicPr>
        <p:blipFill>
          <a:blip r:embed="rId3"/>
        </p:blipFill>
        <p:spPr>
          <a:xfrm>
            <a:off x="1475640" y="3069000"/>
            <a:ext cx="5402880" cy="3370320"/>
          </a:xfrm>
          <a:prstGeom prst="rect">
            <a:avLst/>
          </a:prstGeom>
          <a:ln>
            <a:noFill/>
          </a:ln>
        </p:spPr>
      </p:pic>
      <p:sp>
        <p:nvSpPr>
          <p:cNvPr id="226"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timing>
    <p:tnLst>
      <p:par>
        <p:cTn id="26" dur="indefinite" restart="never" nodeType="tmRoot">
          <p:childTnLst>
            <p:seq>
              <p:cTn id="27" restart="whenNotActive" nodeType="interactiveSeq" fill="hold">
                <p:childTnLst>
                  <p:par>
                    <p:cTn id="28" fill="hold">
                      <p:stCondLst>
                        <p:cond delay="0"/>
                      </p:stCondLst>
                      <p:childTnLst>
                        <p:par>
                          <p:cTn id="29" fill="hold">
                            <p:stCondLst>
                              <p:cond delay="0"/>
                            </p:stCondLst>
                            <p:childTnLst>
                              <p:par>
                                <p:cTn id="30" nodeType="clickEffect" fill="hold" presetClass="mediacall">
                                  <p:stCondLst>
                                    <p:cond delay="0"/>
                                  </p:stCondLst>
                                  <p:childTnLst>
                                    <p:cmd type="call" cmd="togglePause">
                                      <p:cBhvr>
                                        <p:cTn id="31" dur="1" fill="hold"/>
                                        <p:tgtEl>
                                          <p:spTgt spid="225"/>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9" name="Image 1" descr=""/>
          <p:cNvPicPr/>
          <p:nvPr/>
        </p:nvPicPr>
        <p:blipFill>
          <a:blip r:embed="rId1"/>
          <a:srcRect l="0" t="0" r="0" b="49213"/>
          <a:stretch/>
        </p:blipFill>
        <p:spPr>
          <a:xfrm>
            <a:off x="997560" y="3317040"/>
            <a:ext cx="3136680" cy="3082680"/>
          </a:xfrm>
          <a:prstGeom prst="rect">
            <a:avLst/>
          </a:prstGeom>
          <a:ln>
            <a:noFill/>
          </a:ln>
        </p:spPr>
      </p:pic>
      <p:sp>
        <p:nvSpPr>
          <p:cNvPr id="87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BUMP MAPPING</a:t>
            </a:r>
            <a:endParaRPr b="0" lang="en-US" sz="3200" spc="-1" strike="noStrike">
              <a:solidFill>
                <a:srgbClr val="000000"/>
              </a:solidFill>
              <a:latin typeface="Calibri"/>
            </a:endParaRPr>
          </a:p>
        </p:txBody>
      </p:sp>
      <p:sp>
        <p:nvSpPr>
          <p:cNvPr id="871" name="TextShape 2"/>
          <p:cNvSpPr txBox="1"/>
          <p:nvPr/>
        </p:nvSpPr>
        <p:spPr>
          <a:xfrm>
            <a:off x="251640" y="1148760"/>
            <a:ext cx="7619760" cy="4800240"/>
          </a:xfrm>
          <a:prstGeom prst="rect">
            <a:avLst/>
          </a:prstGeom>
          <a:noFill/>
          <a:ln>
            <a:noFill/>
          </a:ln>
        </p:spPr>
        <p:txBody>
          <a:bodyPr/>
          <a:p>
            <a:pPr marL="343080" indent="-228240">
              <a:lnSpc>
                <a:spcPct val="70000"/>
              </a:lnSpc>
              <a:spcBef>
                <a:spcPts val="641"/>
              </a:spcBef>
              <a:buClr>
                <a:srgbClr val="2c7c9f"/>
              </a:buClr>
              <a:buFont typeface="Arial"/>
              <a:buChar char="•"/>
            </a:pPr>
            <a:r>
              <a:rPr b="0" lang="en-US" sz="3200" spc="-1" strike="noStrike">
                <a:solidFill>
                  <a:srgbClr val="000000"/>
                </a:solidFill>
                <a:latin typeface="Avenir Next Condensed Regular"/>
              </a:rPr>
              <a:t>Perturbation des normales</a:t>
            </a:r>
            <a:endParaRPr b="0" lang="en-US" sz="3200" spc="-1" strike="noStrike">
              <a:solidFill>
                <a:srgbClr val="000000"/>
              </a:solidFill>
              <a:latin typeface="Avenir Next Condensed Regular"/>
            </a:endParaRPr>
          </a:p>
          <a:p>
            <a:pPr marL="343080" indent="-228240">
              <a:lnSpc>
                <a:spcPct val="70000"/>
              </a:lnSpc>
              <a:spcBef>
                <a:spcPts val="641"/>
              </a:spcBef>
              <a:buClr>
                <a:srgbClr val="2c7c9f"/>
              </a:buClr>
              <a:buFont typeface="Arial"/>
              <a:buChar char="•"/>
            </a:pPr>
            <a:r>
              <a:rPr b="0" lang="en-US" sz="3200" spc="-1" strike="noStrike">
                <a:solidFill>
                  <a:srgbClr val="000000"/>
                </a:solidFill>
                <a:latin typeface="Avenir Next Condensed Regular"/>
              </a:rPr>
              <a:t>Le maillage reste inchangée</a:t>
            </a:r>
            <a:endParaRPr b="0" lang="en-US" sz="3200" spc="-1" strike="noStrike">
              <a:solidFill>
                <a:srgbClr val="000000"/>
              </a:solidFill>
              <a:latin typeface="Avenir Next Condensed Regular"/>
            </a:endParaRPr>
          </a:p>
        </p:txBody>
      </p:sp>
      <p:sp>
        <p:nvSpPr>
          <p:cNvPr id="872"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D07E35C0-AC61-4858-AC0A-F4578CC8570E}"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873" name="Image 9" descr=""/>
          <p:cNvPicPr/>
          <p:nvPr/>
        </p:nvPicPr>
        <p:blipFill>
          <a:blip r:embed="rId2"/>
          <a:srcRect l="0" t="50012" r="0" b="0"/>
          <a:stretch/>
        </p:blipFill>
        <p:spPr>
          <a:xfrm>
            <a:off x="4940280" y="3387240"/>
            <a:ext cx="3136680" cy="3033720"/>
          </a:xfrm>
          <a:prstGeom prst="rect">
            <a:avLst/>
          </a:prstGeom>
          <a:ln>
            <a:noFill/>
          </a:ln>
        </p:spPr>
      </p:pic>
      <p:sp>
        <p:nvSpPr>
          <p:cNvPr id="874"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BUMP MAPPING</a:t>
            </a:r>
            <a:endParaRPr b="0" lang="en-US" sz="3200" spc="-1" strike="noStrike">
              <a:solidFill>
                <a:srgbClr val="000000"/>
              </a:solidFill>
              <a:latin typeface="Calibri"/>
            </a:endParaRPr>
          </a:p>
        </p:txBody>
      </p:sp>
      <p:sp>
        <p:nvSpPr>
          <p:cNvPr id="876"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42429DEC-3965-4217-A60B-7DB343E3E377}"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877" name="Image 3" descr=""/>
          <p:cNvPicPr/>
          <p:nvPr/>
        </p:nvPicPr>
        <p:blipFill>
          <a:blip r:embed="rId1"/>
          <a:stretch/>
        </p:blipFill>
        <p:spPr>
          <a:xfrm>
            <a:off x="457200" y="2579400"/>
            <a:ext cx="3277080" cy="3277080"/>
          </a:xfrm>
          <a:prstGeom prst="rect">
            <a:avLst/>
          </a:prstGeom>
          <a:ln>
            <a:noFill/>
          </a:ln>
        </p:spPr>
      </p:pic>
      <p:pic>
        <p:nvPicPr>
          <p:cNvPr id="878" name="Image 4" descr=""/>
          <p:cNvPicPr/>
          <p:nvPr/>
        </p:nvPicPr>
        <p:blipFill>
          <a:blip r:embed="rId2"/>
          <a:stretch/>
        </p:blipFill>
        <p:spPr>
          <a:xfrm>
            <a:off x="4092480" y="1746720"/>
            <a:ext cx="4798440" cy="4798440"/>
          </a:xfrm>
          <a:prstGeom prst="rect">
            <a:avLst/>
          </a:prstGeom>
          <a:ln>
            <a:noFill/>
          </a:ln>
        </p:spPr>
      </p:pic>
      <p:sp>
        <p:nvSpPr>
          <p:cNvPr id="879"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DISPLACEMENT</a:t>
            </a:r>
            <a:r>
              <a:rPr b="0" lang="en-US" sz="3600" spc="-97" strike="noStrike">
                <a:solidFill>
                  <a:srgbClr val="18579b"/>
                </a:solidFill>
                <a:latin typeface="Gill Sans"/>
              </a:rPr>
              <a:t> </a:t>
            </a:r>
            <a:r>
              <a:rPr b="0" lang="en-US" sz="3200" spc="-97" strike="noStrike">
                <a:solidFill>
                  <a:srgbClr val="18579b"/>
                </a:solidFill>
                <a:latin typeface="Avenir Next Condensed Demi Bold"/>
              </a:rPr>
              <a:t>MAPPING</a:t>
            </a:r>
            <a:endParaRPr b="0" lang="en-US" sz="3200" spc="-1" strike="noStrike">
              <a:solidFill>
                <a:srgbClr val="000000"/>
              </a:solidFill>
              <a:latin typeface="Calibri"/>
            </a:endParaRPr>
          </a:p>
        </p:txBody>
      </p:sp>
      <p:sp>
        <p:nvSpPr>
          <p:cNvPr id="881" name="TextShape 2"/>
          <p:cNvSpPr txBox="1"/>
          <p:nvPr/>
        </p:nvSpPr>
        <p:spPr>
          <a:xfrm>
            <a:off x="251640" y="1148760"/>
            <a:ext cx="7619760" cy="4800240"/>
          </a:xfrm>
          <a:prstGeom prst="rect">
            <a:avLst/>
          </a:prstGeom>
          <a:noFill/>
          <a:ln>
            <a:noFill/>
          </a:ln>
        </p:spPr>
        <p:txBody>
          <a:bodyPr/>
          <a:p>
            <a:pPr marL="343080" indent="-228240">
              <a:lnSpc>
                <a:spcPct val="100000"/>
              </a:lnSpc>
              <a:spcBef>
                <a:spcPts val="641"/>
              </a:spcBef>
              <a:buClr>
                <a:srgbClr val="2c7c9f"/>
              </a:buClr>
              <a:buFont typeface="Arial"/>
              <a:buChar char="•"/>
            </a:pPr>
            <a:r>
              <a:rPr b="0" lang="en-US" sz="3200" spc="-1" strike="noStrike">
                <a:solidFill>
                  <a:srgbClr val="000000"/>
                </a:solidFill>
                <a:latin typeface="Avenir Next Condensed Regular"/>
              </a:rPr>
              <a:t>Utiliser l’information de la texture pour modifier le maillage</a:t>
            </a:r>
            <a:endParaRPr b="0" lang="en-US" sz="3200" spc="-1" strike="noStrike">
              <a:solidFill>
                <a:srgbClr val="000000"/>
              </a:solidFill>
              <a:latin typeface="Avenir Next Condensed Regular"/>
            </a:endParaRPr>
          </a:p>
        </p:txBody>
      </p:sp>
      <p:sp>
        <p:nvSpPr>
          <p:cNvPr id="882"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7C90986B-673D-4C7A-BC9F-171BD4515553}"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883" name="Image 3" descr=""/>
          <p:cNvPicPr/>
          <p:nvPr/>
        </p:nvPicPr>
        <p:blipFill>
          <a:blip r:embed="rId1"/>
          <a:stretch/>
        </p:blipFill>
        <p:spPr>
          <a:xfrm>
            <a:off x="457200" y="2579400"/>
            <a:ext cx="3277080" cy="3277080"/>
          </a:xfrm>
          <a:prstGeom prst="rect">
            <a:avLst/>
          </a:prstGeom>
          <a:ln>
            <a:noFill/>
          </a:ln>
        </p:spPr>
      </p:pic>
      <p:pic>
        <p:nvPicPr>
          <p:cNvPr id="884" name="Image 5" descr=""/>
          <p:cNvPicPr/>
          <p:nvPr/>
        </p:nvPicPr>
        <p:blipFill>
          <a:blip r:embed="rId2"/>
          <a:stretch/>
        </p:blipFill>
        <p:spPr>
          <a:xfrm>
            <a:off x="4074840" y="1723680"/>
            <a:ext cx="4798440" cy="4798440"/>
          </a:xfrm>
          <a:prstGeom prst="rect">
            <a:avLst/>
          </a:prstGeom>
          <a:ln>
            <a:noFill/>
          </a:ln>
        </p:spPr>
      </p:pic>
      <p:sp>
        <p:nvSpPr>
          <p:cNvPr id="885" name="TextShape 4"/>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BUMP vs DISPLACEMENT </a:t>
            </a:r>
            <a:endParaRPr b="0" lang="en-US" sz="3200" spc="-1" strike="noStrike">
              <a:solidFill>
                <a:srgbClr val="000000"/>
              </a:solidFill>
              <a:latin typeface="Calibri"/>
            </a:endParaRPr>
          </a:p>
        </p:txBody>
      </p:sp>
      <p:sp>
        <p:nvSpPr>
          <p:cNvPr id="887"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B74FFDE9-3D51-4B77-B4B2-6723851D1D5B}"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888" name="Image 7" descr=""/>
          <p:cNvPicPr/>
          <p:nvPr/>
        </p:nvPicPr>
        <p:blipFill>
          <a:blip r:embed="rId1"/>
          <a:srcRect l="48980" t="0" r="0" b="0"/>
          <a:stretch/>
        </p:blipFill>
        <p:spPr>
          <a:xfrm>
            <a:off x="951120" y="1371600"/>
            <a:ext cx="2700000" cy="5292720"/>
          </a:xfrm>
          <a:prstGeom prst="rect">
            <a:avLst/>
          </a:prstGeom>
          <a:ln>
            <a:noFill/>
          </a:ln>
        </p:spPr>
      </p:pic>
      <p:pic>
        <p:nvPicPr>
          <p:cNvPr id="889" name="Image 8" descr=""/>
          <p:cNvPicPr/>
          <p:nvPr/>
        </p:nvPicPr>
        <p:blipFill>
          <a:blip r:embed="rId2"/>
          <a:srcRect l="46682" t="0" r="0" b="0"/>
          <a:stretch/>
        </p:blipFill>
        <p:spPr>
          <a:xfrm>
            <a:off x="4198320" y="1371600"/>
            <a:ext cx="2822040" cy="5293440"/>
          </a:xfrm>
          <a:prstGeom prst="rect">
            <a:avLst/>
          </a:prstGeom>
          <a:ln>
            <a:noFill/>
          </a:ln>
        </p:spPr>
      </p:pic>
      <p:sp>
        <p:nvSpPr>
          <p:cNvPr id="890"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RASTERIZATION</a:t>
            </a:r>
            <a:endParaRPr b="0" lang="en-US" sz="3200" spc="-1" strike="noStrike">
              <a:solidFill>
                <a:srgbClr val="000000"/>
              </a:solidFill>
              <a:latin typeface="Calibri"/>
            </a:endParaRPr>
          </a:p>
        </p:txBody>
      </p:sp>
      <p:sp>
        <p:nvSpPr>
          <p:cNvPr id="892" name="TextShape 2"/>
          <p:cNvSpPr txBox="1"/>
          <p:nvPr/>
        </p:nvSpPr>
        <p:spPr>
          <a:xfrm>
            <a:off x="3348000" y="1148760"/>
            <a:ext cx="4523400" cy="4800240"/>
          </a:xfrm>
          <a:prstGeom prst="rect">
            <a:avLst/>
          </a:prstGeom>
          <a:noFill/>
          <a:ln>
            <a:noFill/>
          </a:ln>
        </p:spPr>
        <p:txBody>
          <a:bodyPr>
            <a:normAutofit/>
          </a:bodyPr>
          <a:p>
            <a:pPr marL="343080" indent="-228240">
              <a:lnSpc>
                <a:spcPct val="100000"/>
              </a:lnSpc>
              <a:spcBef>
                <a:spcPts val="561"/>
              </a:spcBef>
              <a:buClr>
                <a:srgbClr val="2c7c9f"/>
              </a:buClr>
              <a:buFont typeface="Arial"/>
              <a:buChar char="•"/>
            </a:pPr>
            <a:r>
              <a:rPr b="0" lang="en-US" sz="2800" spc="-1" strike="noStrike">
                <a:solidFill>
                  <a:srgbClr val="000000"/>
                </a:solidFill>
                <a:latin typeface="Avenir Next Condensed Regular"/>
              </a:rPr>
              <a:t>Primitives</a:t>
            </a:r>
            <a:endParaRPr b="0" lang="en-US" sz="2800" spc="-1" strike="noStrike">
              <a:solidFill>
                <a:srgbClr val="000000"/>
              </a:solidFill>
              <a:latin typeface="Avenir Next Condensed Regular"/>
            </a:endParaRPr>
          </a:p>
          <a:p>
            <a:pPr marL="343080" indent="-228240">
              <a:lnSpc>
                <a:spcPct val="100000"/>
              </a:lnSpc>
              <a:spcBef>
                <a:spcPts val="561"/>
              </a:spcBef>
              <a:buClr>
                <a:srgbClr val="2c7c9f"/>
              </a:buClr>
              <a:buFont typeface="Arial"/>
              <a:buChar char="•"/>
            </a:pPr>
            <a:r>
              <a:rPr b="0" lang="en-US" sz="2800" spc="-1" strike="noStrike">
                <a:solidFill>
                  <a:srgbClr val="000000"/>
                </a:solidFill>
                <a:latin typeface="Avenir Next Condensed Regular"/>
              </a:rPr>
              <a:t>Sommets (Vertex)</a:t>
            </a:r>
            <a:endParaRPr b="0" lang="en-US" sz="2800" spc="-1" strike="noStrike">
              <a:solidFill>
                <a:srgbClr val="000000"/>
              </a:solidFill>
              <a:latin typeface="Avenir Next Condensed Regular"/>
            </a:endParaRPr>
          </a:p>
          <a:p>
            <a:pPr marL="343080" indent="-228240">
              <a:lnSpc>
                <a:spcPct val="100000"/>
              </a:lnSpc>
              <a:spcBef>
                <a:spcPts val="561"/>
              </a:spcBef>
              <a:buClr>
                <a:srgbClr val="2c7c9f"/>
              </a:buClr>
              <a:buFont typeface="Arial"/>
              <a:buChar char="•"/>
            </a:pPr>
            <a:r>
              <a:rPr b="0" lang="en-US" sz="2800" spc="-1" strike="noStrike">
                <a:solidFill>
                  <a:srgbClr val="000000"/>
                </a:solidFill>
                <a:latin typeface="Avenir Next Condensed Regular"/>
              </a:rPr>
              <a:t>Fragments</a:t>
            </a:r>
            <a:endParaRPr b="0" lang="en-US" sz="2800" spc="-1" strike="noStrike">
              <a:solidFill>
                <a:srgbClr val="000000"/>
              </a:solidFill>
              <a:latin typeface="Avenir Next Condensed Regular"/>
            </a:endParaRPr>
          </a:p>
          <a:p>
            <a:pPr marL="343080" indent="-228240">
              <a:lnSpc>
                <a:spcPct val="100000"/>
              </a:lnSpc>
              <a:spcBef>
                <a:spcPts val="561"/>
              </a:spcBef>
              <a:buClr>
                <a:srgbClr val="2c7c9f"/>
              </a:buClr>
              <a:buFont typeface="Arial"/>
              <a:buChar char="•"/>
            </a:pPr>
            <a:r>
              <a:rPr b="0" lang="en-US" sz="2800" spc="-1" strike="noStrike">
                <a:solidFill>
                  <a:srgbClr val="000000"/>
                </a:solidFill>
                <a:latin typeface="Avenir Next Condensed Regular"/>
              </a:rPr>
              <a:t>Pixels</a:t>
            </a:r>
            <a:endParaRPr b="0" lang="en-US" sz="2800" spc="-1" strike="noStrike">
              <a:solidFill>
                <a:srgbClr val="000000"/>
              </a:solidFill>
              <a:latin typeface="Avenir Next Condensed Regular"/>
            </a:endParaRPr>
          </a:p>
          <a:p>
            <a:pPr marL="343080" indent="-228240">
              <a:lnSpc>
                <a:spcPct val="100000"/>
              </a:lnSpc>
              <a:spcBef>
                <a:spcPts val="561"/>
              </a:spcBef>
              <a:buClr>
                <a:srgbClr val="2c7c9f"/>
              </a:buClr>
              <a:buFont typeface="Arial"/>
              <a:buChar char="•"/>
            </a:pPr>
            <a:r>
              <a:rPr b="0" lang="en-US" sz="2800" spc="-1" strike="noStrike">
                <a:solidFill>
                  <a:srgbClr val="000000"/>
                </a:solidFill>
                <a:latin typeface="Avenir Next Condensed Regular"/>
              </a:rPr>
              <a:t>Framebuffer</a:t>
            </a:r>
            <a:endParaRPr b="0" lang="en-US" sz="2800" spc="-1" strike="noStrike">
              <a:solidFill>
                <a:srgbClr val="000000"/>
              </a:solidFill>
              <a:latin typeface="Avenir Next Condensed Regular"/>
            </a:endParaRPr>
          </a:p>
        </p:txBody>
      </p:sp>
      <p:sp>
        <p:nvSpPr>
          <p:cNvPr id="893"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96ED99BD-CB0D-4C5D-A912-38C174C63BF5}"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894" name="CustomShape 4"/>
          <p:cNvSpPr/>
          <p:nvPr/>
        </p:nvSpPr>
        <p:spPr>
          <a:xfrm>
            <a:off x="539640" y="186264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Eclairage</a:t>
            </a:r>
            <a:endParaRPr b="0" lang="fr-FR" sz="1800" spc="-1" strike="noStrike">
              <a:latin typeface="Arial"/>
            </a:endParaRPr>
          </a:p>
        </p:txBody>
      </p:sp>
      <p:sp>
        <p:nvSpPr>
          <p:cNvPr id="895" name="CustomShape 5"/>
          <p:cNvSpPr/>
          <p:nvPr/>
        </p:nvSpPr>
        <p:spPr>
          <a:xfrm>
            <a:off x="539640" y="267228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vue</a:t>
            </a:r>
            <a:endParaRPr b="0" lang="fr-FR" sz="1800" spc="-1" strike="noStrike">
              <a:latin typeface="Arial"/>
            </a:endParaRPr>
          </a:p>
        </p:txBody>
      </p:sp>
      <p:sp>
        <p:nvSpPr>
          <p:cNvPr id="896" name="CustomShape 6"/>
          <p:cNvSpPr/>
          <p:nvPr/>
        </p:nvSpPr>
        <p:spPr>
          <a:xfrm>
            <a:off x="539640" y="591156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Rasterization</a:t>
            </a:r>
            <a:endParaRPr b="0" lang="fr-FR" sz="1800" spc="-1" strike="noStrike">
              <a:latin typeface="Arial"/>
            </a:endParaRPr>
          </a:p>
        </p:txBody>
      </p:sp>
      <p:sp>
        <p:nvSpPr>
          <p:cNvPr id="897" name="CustomShape 7"/>
          <p:cNvSpPr/>
          <p:nvPr/>
        </p:nvSpPr>
        <p:spPr>
          <a:xfrm>
            <a:off x="539640" y="348228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projection</a:t>
            </a:r>
            <a:endParaRPr b="0" lang="fr-FR" sz="1800" spc="-1" strike="noStrike">
              <a:latin typeface="Arial"/>
            </a:endParaRPr>
          </a:p>
        </p:txBody>
      </p:sp>
      <p:sp>
        <p:nvSpPr>
          <p:cNvPr id="898" name="CustomShape 8"/>
          <p:cNvSpPr/>
          <p:nvPr/>
        </p:nvSpPr>
        <p:spPr>
          <a:xfrm>
            <a:off x="539640" y="105264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Transformations de modélisation</a:t>
            </a:r>
            <a:endParaRPr b="0" lang="fr-FR" sz="1800" spc="-1" strike="noStrike">
              <a:latin typeface="Arial"/>
            </a:endParaRPr>
          </a:p>
        </p:txBody>
      </p:sp>
      <p:sp>
        <p:nvSpPr>
          <p:cNvPr id="899" name="CustomShape 9"/>
          <p:cNvSpPr/>
          <p:nvPr/>
        </p:nvSpPr>
        <p:spPr>
          <a:xfrm>
            <a:off x="539640" y="429192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Visibilité - clipping</a:t>
            </a:r>
            <a:endParaRPr b="0" lang="fr-FR" sz="1800" spc="-1" strike="noStrike">
              <a:latin typeface="Arial"/>
            </a:endParaRPr>
          </a:p>
        </p:txBody>
      </p:sp>
      <p:sp>
        <p:nvSpPr>
          <p:cNvPr id="900" name="CustomShape 10"/>
          <p:cNvSpPr/>
          <p:nvPr/>
        </p:nvSpPr>
        <p:spPr>
          <a:xfrm>
            <a:off x="539640" y="5101920"/>
            <a:ext cx="2057040" cy="685440"/>
          </a:xfrm>
          <a:prstGeom prst="rect">
            <a:avLst/>
          </a:prstGeom>
          <a:solidFill>
            <a:srgbClr val="b982e6"/>
          </a:solidFill>
          <a:ln w="9360">
            <a:solidFill>
              <a:schemeClr val="tx1"/>
            </a:solidFill>
            <a:miter/>
          </a:ln>
        </p:spPr>
        <p:style>
          <a:lnRef idx="0"/>
          <a:fillRef idx="0"/>
          <a:effectRef idx="0"/>
          <a:fontRef idx="minor"/>
        </p:style>
        <p:txBody>
          <a:bodyPr lIns="90000" rIns="90000" tIns="45000" bIns="45000" anchor="ctr"/>
          <a:p>
            <a:pPr>
              <a:lnSpc>
                <a:spcPct val="100000"/>
              </a:lnSpc>
            </a:pPr>
            <a:r>
              <a:rPr b="0" lang="fr-FR" sz="1800" spc="-1" strike="noStrike">
                <a:solidFill>
                  <a:srgbClr val="000000"/>
                </a:solidFill>
                <a:latin typeface="Calibri"/>
                <a:ea typeface="ＭＳ Ｐゴシック"/>
              </a:rPr>
              <a:t>Transformation de viewport</a:t>
            </a:r>
            <a:endParaRPr b="0" lang="fr-FR" sz="1800" spc="-1" strike="noStrike">
              <a:latin typeface="Arial"/>
            </a:endParaRPr>
          </a:p>
        </p:txBody>
      </p:sp>
      <p:sp>
        <p:nvSpPr>
          <p:cNvPr id="901" name="TextShape 11"/>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Tree>
  </p:cSld>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TextShape 1"/>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903"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DE501112-E94E-4A81-8624-57CFE8CD298D}"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904" name="Image 4" descr=""/>
          <p:cNvPicPr/>
          <p:nvPr/>
        </p:nvPicPr>
        <p:blipFill>
          <a:blip r:embed="rId1"/>
          <a:stretch/>
        </p:blipFill>
        <p:spPr>
          <a:xfrm>
            <a:off x="251640" y="1772640"/>
            <a:ext cx="7952040" cy="3705480"/>
          </a:xfrm>
          <a:prstGeom prst="rect">
            <a:avLst/>
          </a:prstGeom>
          <a:ln>
            <a:noFill/>
          </a:ln>
        </p:spPr>
      </p:pic>
      <p:sp>
        <p:nvSpPr>
          <p:cNvPr id="905" name="CustomShape 3"/>
          <p:cNvSpPr/>
          <p:nvPr/>
        </p:nvSpPr>
        <p:spPr>
          <a:xfrm>
            <a:off x="35640" y="44640"/>
            <a:ext cx="8352720" cy="705600"/>
          </a:xfrm>
          <a:prstGeom prst="rect">
            <a:avLst/>
          </a:prstGeom>
          <a:noFill/>
          <a:ln>
            <a:noFill/>
          </a:ln>
        </p:spPr>
        <p:style>
          <a:lnRef idx="0"/>
          <a:fillRef idx="0"/>
          <a:effectRef idx="0"/>
          <a:fontRef idx="minor"/>
        </p:style>
        <p:txBody>
          <a:bodyPr lIns="90000" rIns="90000" tIns="45000" bIns="45000"/>
          <a:p>
            <a:pPr>
              <a:lnSpc>
                <a:spcPct val="100000"/>
              </a:lnSpc>
            </a:pPr>
            <a:r>
              <a:rPr b="0" lang="fr-FR" sz="3200" spc="-97" strike="noStrike">
                <a:solidFill>
                  <a:srgbClr val="18579b"/>
                </a:solidFill>
                <a:latin typeface="Avenir Next Condensed Demi Bold"/>
              </a:rPr>
              <a:t>RASTERIZATION</a:t>
            </a:r>
            <a:endParaRPr b="0" lang="fr-FR" sz="3200" spc="-1" strike="noStrike">
              <a:latin typeface="Arial"/>
            </a:endParaRPr>
          </a:p>
        </p:txBody>
      </p:sp>
    </p:spTree>
  </p:cSld>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200" spc="-97" strike="noStrike">
                <a:solidFill>
                  <a:srgbClr val="18579b"/>
                </a:solidFill>
                <a:latin typeface="Avenir Next Condensed Demi Bold"/>
              </a:rPr>
              <a:t>VUE D’ENSEMBLE</a:t>
            </a:r>
            <a:endParaRPr b="0" lang="en-US" sz="3200" spc="-1" strike="noStrike">
              <a:solidFill>
                <a:srgbClr val="000000"/>
              </a:solidFill>
              <a:latin typeface="Calibri"/>
            </a:endParaRPr>
          </a:p>
        </p:txBody>
      </p:sp>
      <p:sp>
        <p:nvSpPr>
          <p:cNvPr id="907" name="TextShape 2"/>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sp>
        <p:nvSpPr>
          <p:cNvPr id="908" name="TextShape 3"/>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3C7E4894-53E4-4842-9A48-22EA2465FBB7}"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pic>
        <p:nvPicPr>
          <p:cNvPr id="909" name="Image 4" descr=""/>
          <p:cNvPicPr/>
          <p:nvPr/>
        </p:nvPicPr>
        <p:blipFill>
          <a:blip r:embed="rId1"/>
          <a:stretch/>
        </p:blipFill>
        <p:spPr>
          <a:xfrm>
            <a:off x="-4320" y="1845000"/>
            <a:ext cx="8344440" cy="3446640"/>
          </a:xfrm>
          <a:prstGeom prst="rect">
            <a:avLst/>
          </a:prstGeom>
          <a:ln>
            <a:noFill/>
          </a:ln>
        </p:spPr>
      </p:pic>
    </p:spTree>
  </p:cSld>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TextShape 1"/>
          <p:cNvSpPr txBox="1"/>
          <p:nvPr/>
        </p:nvSpPr>
        <p:spPr>
          <a:xfrm>
            <a:off x="35640" y="44640"/>
            <a:ext cx="8352720" cy="705600"/>
          </a:xfrm>
          <a:prstGeom prst="rect">
            <a:avLst/>
          </a:prstGeom>
          <a:noFill/>
          <a:ln>
            <a:noFill/>
          </a:ln>
        </p:spPr>
        <p:txBody>
          <a:bodyPr lIns="36000" rIns="36000" anchor="ctr"/>
          <a:p>
            <a:pPr>
              <a:lnSpc>
                <a:spcPct val="100000"/>
              </a:lnSpc>
            </a:pPr>
            <a:r>
              <a:rPr b="0" lang="en-US" sz="3600" spc="-97" strike="noStrike">
                <a:solidFill>
                  <a:srgbClr val="18579b"/>
                </a:solidFill>
                <a:latin typeface="Gill Sans"/>
              </a:rPr>
              <a:t>TP1</a:t>
            </a:r>
            <a:endParaRPr b="0" lang="en-US" sz="3600" spc="-1" strike="noStrike">
              <a:solidFill>
                <a:srgbClr val="000000"/>
              </a:solidFill>
              <a:latin typeface="Calibri"/>
            </a:endParaRPr>
          </a:p>
        </p:txBody>
      </p:sp>
      <p:sp>
        <p:nvSpPr>
          <p:cNvPr id="911" name="TextShape 2"/>
          <p:cNvSpPr txBox="1"/>
          <p:nvPr/>
        </p:nvSpPr>
        <p:spPr>
          <a:xfrm>
            <a:off x="8531640" y="5649120"/>
            <a:ext cx="548280" cy="396000"/>
          </a:xfrm>
          <a:prstGeom prst="rect">
            <a:avLst/>
          </a:prstGeom>
          <a:noFill/>
          <a:ln w="19080">
            <a:solidFill>
              <a:srgbClr val="ffffff"/>
            </a:solidFill>
            <a:round/>
          </a:ln>
        </p:spPr>
        <p:txBody>
          <a:bodyPr lIns="0" rIns="0" tIns="0" bIns="0" anchor="ctr"/>
          <a:p>
            <a:pPr algn="ctr">
              <a:lnSpc>
                <a:spcPct val="100000"/>
              </a:lnSpc>
            </a:pPr>
            <a:fld id="{A447A17E-7428-45CB-8541-0D9470EF5E02}" type="slidenum">
              <a:rPr b="0" lang="fr-FR" sz="1800" spc="-1" strike="noStrike">
                <a:solidFill>
                  <a:srgbClr val="ffffff"/>
                </a:solidFill>
                <a:latin typeface="Calibri"/>
                <a:ea typeface="ＭＳ Ｐゴシック"/>
              </a:rPr>
              <a:t>&lt;numéro&gt;</a:t>
            </a:fld>
            <a:endParaRPr b="0" lang="fr-FR" sz="1800" spc="-1" strike="noStrike">
              <a:latin typeface="Times New Roman"/>
            </a:endParaRPr>
          </a:p>
        </p:txBody>
      </p:sp>
      <p:sp>
        <p:nvSpPr>
          <p:cNvPr id="912" name="TextShape 3"/>
          <p:cNvSpPr txBox="1"/>
          <p:nvPr/>
        </p:nvSpPr>
        <p:spPr>
          <a:xfrm rot="16200000">
            <a:off x="7587000" y="4048920"/>
            <a:ext cx="2367000" cy="365400"/>
          </a:xfrm>
          <a:prstGeom prst="rect">
            <a:avLst/>
          </a:prstGeom>
          <a:noFill/>
          <a:ln>
            <a:noFill/>
          </a:ln>
        </p:spPr>
        <p:txBody>
          <a:bodyPr anchor="ctr"/>
          <a:p>
            <a:pPr algn="r">
              <a:lnSpc>
                <a:spcPct val="100000"/>
              </a:lnSpc>
            </a:pPr>
            <a:r>
              <a:rPr b="0" lang="fr-FR" sz="1200" spc="-1" strike="noStrike">
                <a:solidFill>
                  <a:srgbClr val="c8e0e9"/>
                </a:solidFill>
                <a:latin typeface="Calibri"/>
                <a:ea typeface="ＭＳ Ｐゴシック"/>
              </a:rPr>
              <a:t>Nancy Rodriguez - 2020</a:t>
            </a:r>
            <a:endParaRPr b="0" lang="fr-FR" sz="1200" spc="-1" strike="noStrike">
              <a:latin typeface="Times New Roman"/>
            </a:endParaRPr>
          </a:p>
        </p:txBody>
      </p:sp>
      <p:pic>
        <p:nvPicPr>
          <p:cNvPr id="913" name="Image 3" descr=""/>
          <p:cNvPicPr/>
          <p:nvPr/>
        </p:nvPicPr>
        <p:blipFill>
          <a:blip r:embed="rId1"/>
          <a:stretch/>
        </p:blipFill>
        <p:spPr>
          <a:xfrm>
            <a:off x="1115640" y="1196640"/>
            <a:ext cx="6120360" cy="459000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6869</TotalTime>
  <Application>LibreOffice/6.0.7.3$Linux_X86_64 LibreOffice_project/00m0$Build-3</Application>
  <Words>5632</Words>
  <Paragraphs>773</Paragraphs>
  <Company>INTC</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2010-08-28T11:59:26Z</dcterms:created>
  <dc:creator>Christos Loizou</dc:creator>
  <dc:description/>
  <dc:language>fr-FR</dc:language>
  <cp:lastModifiedBy>NRD</cp:lastModifiedBy>
  <cp:lastPrinted>2020-09-18T09:36:22Z</cp:lastPrinted>
  <dcterms:modified xsi:type="dcterms:W3CDTF">2020-10-08T17:17:11Z</dcterms:modified>
  <cp:revision>332</cp:revision>
  <dc:subject/>
  <dc:title>ΕΠΛ 445, Ψηφιακή Επεξεργασία Εικόνας</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INTC</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6</vt:i4>
  </property>
  <property fmtid="{D5CDD505-2E9C-101B-9397-08002B2CF9AE}" pid="8" name="Notes">
    <vt:i4>86</vt:i4>
  </property>
  <property fmtid="{D5CDD505-2E9C-101B-9397-08002B2CF9AE}" pid="9" name="PresentationFormat">
    <vt:lpwstr>Présentation à l'écran (4:3)</vt:lpwstr>
  </property>
  <property fmtid="{D5CDD505-2E9C-101B-9397-08002B2CF9AE}" pid="10" name="ScaleCrop">
    <vt:bool>0</vt:bool>
  </property>
  <property fmtid="{D5CDD505-2E9C-101B-9397-08002B2CF9AE}" pid="11" name="ShareDoc">
    <vt:bool>0</vt:bool>
  </property>
  <property fmtid="{D5CDD505-2E9C-101B-9397-08002B2CF9AE}" pid="12" name="Slides">
    <vt:i4>97</vt:i4>
  </property>
</Properties>
</file>